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30275213" cy="42803763"/>
  <p:notesSz cx="6858000" cy="9144000"/>
  <p:defaultTextStyle>
    <a:defPPr>
      <a:defRPr lang="de-DE"/>
    </a:defPPr>
    <a:lvl1pPr marL="0" algn="l" defTabSz="3507730" rtl="0" eaLnBrk="1" latinLnBrk="0" hangingPunct="1">
      <a:defRPr sz="6905" kern="1200">
        <a:solidFill>
          <a:schemeClr val="tx1"/>
        </a:solidFill>
        <a:latin typeface="+mn-lt"/>
        <a:ea typeface="+mn-ea"/>
        <a:cs typeface="+mn-cs"/>
      </a:defRPr>
    </a:lvl1pPr>
    <a:lvl2pPr marL="1753865" algn="l" defTabSz="3507730" rtl="0" eaLnBrk="1" latinLnBrk="0" hangingPunct="1">
      <a:defRPr sz="6905" kern="1200">
        <a:solidFill>
          <a:schemeClr val="tx1"/>
        </a:solidFill>
        <a:latin typeface="+mn-lt"/>
        <a:ea typeface="+mn-ea"/>
        <a:cs typeface="+mn-cs"/>
      </a:defRPr>
    </a:lvl2pPr>
    <a:lvl3pPr marL="3507730" algn="l" defTabSz="3507730" rtl="0" eaLnBrk="1" latinLnBrk="0" hangingPunct="1">
      <a:defRPr sz="6905" kern="1200">
        <a:solidFill>
          <a:schemeClr val="tx1"/>
        </a:solidFill>
        <a:latin typeface="+mn-lt"/>
        <a:ea typeface="+mn-ea"/>
        <a:cs typeface="+mn-cs"/>
      </a:defRPr>
    </a:lvl3pPr>
    <a:lvl4pPr marL="5261595" algn="l" defTabSz="3507730" rtl="0" eaLnBrk="1" latinLnBrk="0" hangingPunct="1">
      <a:defRPr sz="6905" kern="1200">
        <a:solidFill>
          <a:schemeClr val="tx1"/>
        </a:solidFill>
        <a:latin typeface="+mn-lt"/>
        <a:ea typeface="+mn-ea"/>
        <a:cs typeface="+mn-cs"/>
      </a:defRPr>
    </a:lvl4pPr>
    <a:lvl5pPr marL="7015460" algn="l" defTabSz="3507730" rtl="0" eaLnBrk="1" latinLnBrk="0" hangingPunct="1">
      <a:defRPr sz="6905" kern="1200">
        <a:solidFill>
          <a:schemeClr val="tx1"/>
        </a:solidFill>
        <a:latin typeface="+mn-lt"/>
        <a:ea typeface="+mn-ea"/>
        <a:cs typeface="+mn-cs"/>
      </a:defRPr>
    </a:lvl5pPr>
    <a:lvl6pPr marL="8769325" algn="l" defTabSz="3507730" rtl="0" eaLnBrk="1" latinLnBrk="0" hangingPunct="1">
      <a:defRPr sz="6905" kern="1200">
        <a:solidFill>
          <a:schemeClr val="tx1"/>
        </a:solidFill>
        <a:latin typeface="+mn-lt"/>
        <a:ea typeface="+mn-ea"/>
        <a:cs typeface="+mn-cs"/>
      </a:defRPr>
    </a:lvl6pPr>
    <a:lvl7pPr marL="10523190" algn="l" defTabSz="3507730" rtl="0" eaLnBrk="1" latinLnBrk="0" hangingPunct="1">
      <a:defRPr sz="6905" kern="1200">
        <a:solidFill>
          <a:schemeClr val="tx1"/>
        </a:solidFill>
        <a:latin typeface="+mn-lt"/>
        <a:ea typeface="+mn-ea"/>
        <a:cs typeface="+mn-cs"/>
      </a:defRPr>
    </a:lvl7pPr>
    <a:lvl8pPr marL="12277054" algn="l" defTabSz="3507730" rtl="0" eaLnBrk="1" latinLnBrk="0" hangingPunct="1">
      <a:defRPr sz="6905" kern="1200">
        <a:solidFill>
          <a:schemeClr val="tx1"/>
        </a:solidFill>
        <a:latin typeface="+mn-lt"/>
        <a:ea typeface="+mn-ea"/>
        <a:cs typeface="+mn-cs"/>
      </a:defRPr>
    </a:lvl8pPr>
    <a:lvl9pPr marL="14030919" algn="l" defTabSz="3507730" rtl="0" eaLnBrk="1" latinLnBrk="0" hangingPunct="1">
      <a:defRPr sz="6905"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798CFC49-277E-4726-B304-4C522974C430}">
          <p14:sldIdLst>
            <p14:sldId id="256"/>
          </p14:sldIdLst>
        </p14:section>
        <p14:section name="Abschnitt ohne Titel" id="{1AA94DEB-7FE4-46DE-B158-10D03A3360E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712" autoAdjust="0"/>
  </p:normalViewPr>
  <p:slideViewPr>
    <p:cSldViewPr snapToGrid="0">
      <p:cViewPr varScale="1">
        <p:scale>
          <a:sx n="17" d="100"/>
          <a:sy n="17" d="100"/>
        </p:scale>
        <p:origin x="1818"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de-DE"/>
              <a:t>09.11.2020</a:t>
            </a:r>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536CFA-6325-4F68-9954-B7F27FD4B438}" type="slidenum">
              <a:rPr lang="de-DE" smtClean="0"/>
              <a:t>‹#›</a:t>
            </a:fld>
            <a:endParaRPr lang="de-DE"/>
          </a:p>
        </p:txBody>
      </p:sp>
    </p:spTree>
    <p:extLst>
      <p:ext uri="{BB962C8B-B14F-4D97-AF65-F5344CB8AC3E}">
        <p14:creationId xmlns:p14="http://schemas.microsoft.com/office/powerpoint/2010/main" val="3327257998"/>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de-DE"/>
              <a:t>09.11.2020</a:t>
            </a:r>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6CDC31-440B-4F4B-9A4E-C780A2EBE870}" type="slidenum">
              <a:rPr lang="de-DE" smtClean="0"/>
              <a:t>‹#›</a:t>
            </a:fld>
            <a:endParaRPr lang="de-DE"/>
          </a:p>
        </p:txBody>
      </p:sp>
    </p:spTree>
    <p:extLst>
      <p:ext uri="{BB962C8B-B14F-4D97-AF65-F5344CB8AC3E}">
        <p14:creationId xmlns:p14="http://schemas.microsoft.com/office/powerpoint/2010/main" val="924234896"/>
      </p:ext>
    </p:extLst>
  </p:cSld>
  <p:clrMap bg1="lt1" tx1="dk1" bg2="lt2" tx2="dk2" accent1="accent1" accent2="accent2" accent3="accent3" accent4="accent4" accent5="accent5" accent6="accent6" hlink="hlink" folHlink="folHlink"/>
  <p:hf sldNum="0" ftr="0"/>
  <p:notesStyle>
    <a:lvl1pPr marL="0" algn="l" defTabSz="3507730" rtl="0" eaLnBrk="1" latinLnBrk="0" hangingPunct="1">
      <a:defRPr sz="4603" kern="1200">
        <a:solidFill>
          <a:schemeClr val="tx1"/>
        </a:solidFill>
        <a:latin typeface="+mn-lt"/>
        <a:ea typeface="+mn-ea"/>
        <a:cs typeface="+mn-cs"/>
      </a:defRPr>
    </a:lvl1pPr>
    <a:lvl2pPr marL="1753865" algn="l" defTabSz="3507730" rtl="0" eaLnBrk="1" latinLnBrk="0" hangingPunct="1">
      <a:defRPr sz="4603" kern="1200">
        <a:solidFill>
          <a:schemeClr val="tx1"/>
        </a:solidFill>
        <a:latin typeface="+mn-lt"/>
        <a:ea typeface="+mn-ea"/>
        <a:cs typeface="+mn-cs"/>
      </a:defRPr>
    </a:lvl2pPr>
    <a:lvl3pPr marL="3507730" algn="l" defTabSz="3507730" rtl="0" eaLnBrk="1" latinLnBrk="0" hangingPunct="1">
      <a:defRPr sz="4603" kern="1200">
        <a:solidFill>
          <a:schemeClr val="tx1"/>
        </a:solidFill>
        <a:latin typeface="+mn-lt"/>
        <a:ea typeface="+mn-ea"/>
        <a:cs typeface="+mn-cs"/>
      </a:defRPr>
    </a:lvl3pPr>
    <a:lvl4pPr marL="5261595" algn="l" defTabSz="3507730" rtl="0" eaLnBrk="1" latinLnBrk="0" hangingPunct="1">
      <a:defRPr sz="4603" kern="1200">
        <a:solidFill>
          <a:schemeClr val="tx1"/>
        </a:solidFill>
        <a:latin typeface="+mn-lt"/>
        <a:ea typeface="+mn-ea"/>
        <a:cs typeface="+mn-cs"/>
      </a:defRPr>
    </a:lvl4pPr>
    <a:lvl5pPr marL="7015460" algn="l" defTabSz="3507730" rtl="0" eaLnBrk="1" latinLnBrk="0" hangingPunct="1">
      <a:defRPr sz="4603" kern="1200">
        <a:solidFill>
          <a:schemeClr val="tx1"/>
        </a:solidFill>
        <a:latin typeface="+mn-lt"/>
        <a:ea typeface="+mn-ea"/>
        <a:cs typeface="+mn-cs"/>
      </a:defRPr>
    </a:lvl5pPr>
    <a:lvl6pPr marL="8769325" algn="l" defTabSz="3507730" rtl="0" eaLnBrk="1" latinLnBrk="0" hangingPunct="1">
      <a:defRPr sz="4603" kern="1200">
        <a:solidFill>
          <a:schemeClr val="tx1"/>
        </a:solidFill>
        <a:latin typeface="+mn-lt"/>
        <a:ea typeface="+mn-ea"/>
        <a:cs typeface="+mn-cs"/>
      </a:defRPr>
    </a:lvl6pPr>
    <a:lvl7pPr marL="10523190" algn="l" defTabSz="3507730" rtl="0" eaLnBrk="1" latinLnBrk="0" hangingPunct="1">
      <a:defRPr sz="4603" kern="1200">
        <a:solidFill>
          <a:schemeClr val="tx1"/>
        </a:solidFill>
        <a:latin typeface="+mn-lt"/>
        <a:ea typeface="+mn-ea"/>
        <a:cs typeface="+mn-cs"/>
      </a:defRPr>
    </a:lvl7pPr>
    <a:lvl8pPr marL="12277054" algn="l" defTabSz="3507730" rtl="0" eaLnBrk="1" latinLnBrk="0" hangingPunct="1">
      <a:defRPr sz="4603" kern="1200">
        <a:solidFill>
          <a:schemeClr val="tx1"/>
        </a:solidFill>
        <a:latin typeface="+mn-lt"/>
        <a:ea typeface="+mn-ea"/>
        <a:cs typeface="+mn-cs"/>
      </a:defRPr>
    </a:lvl8pPr>
    <a:lvl9pPr marL="14030919" algn="l" defTabSz="3507730" rtl="0" eaLnBrk="1" latinLnBrk="0" hangingPunct="1">
      <a:defRPr sz="460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de-DE"/>
              <a:t>Titelmasterformat durch Klicken bearbeiten</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6096580-7097-47D1-9BEA-2D0E70F981B4}" type="datetime1">
              <a:rPr lang="de-DE" smtClean="0"/>
              <a:t>16.02.24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2046808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E83D50F-95F8-46D1-8F25-4026A607D23E}" type="datetime1">
              <a:rPr lang="de-DE" smtClean="0"/>
              <a:t>16.02.24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2883878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05CA80A-99E9-4689-B0AD-161A914A9635}" type="datetime1">
              <a:rPr lang="de-DE" smtClean="0"/>
              <a:t>16.02.24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3927127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E20C1E4-A4C4-42A4-882C-D77864E25F1F}" type="datetime1">
              <a:rPr lang="de-DE" smtClean="0"/>
              <a:t>16.02.24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172503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de-DE"/>
              <a:t>Titelmasterformat durch Klicken bearbeiten</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895BA0B-6A1F-46A8-8261-2D7EB8239388}" type="datetime1">
              <a:rPr lang="de-DE" smtClean="0"/>
              <a:t>16.02.24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47739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9558FE5-E2B2-40F9-A714-DF0359029E3E}" type="datetime1">
              <a:rPr lang="de-DE" smtClean="0"/>
              <a:t>16.02.24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1610535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de-DE"/>
              <a:t>Formatvorlagen des Textmasters bearbeiten</a:t>
            </a:r>
          </a:p>
        </p:txBody>
      </p:sp>
      <p:sp>
        <p:nvSpPr>
          <p:cNvPr id="4" name="Content Placeholder 3"/>
          <p:cNvSpPr>
            <a:spLocks noGrp="1"/>
          </p:cNvSpPr>
          <p:nvPr>
            <p:ph sz="half" idx="2"/>
          </p:nvPr>
        </p:nvSpPr>
        <p:spPr>
          <a:xfrm>
            <a:off x="2085368" y="15635264"/>
            <a:ext cx="12807832" cy="22997117"/>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de-DE"/>
              <a:t>Formatvorlagen des Textmasters bearbeiten</a:t>
            </a:r>
          </a:p>
        </p:txBody>
      </p:sp>
      <p:sp>
        <p:nvSpPr>
          <p:cNvPr id="6" name="Content Placeholder 5"/>
          <p:cNvSpPr>
            <a:spLocks noGrp="1"/>
          </p:cNvSpPr>
          <p:nvPr>
            <p:ph sz="quarter" idx="4"/>
          </p:nvPr>
        </p:nvSpPr>
        <p:spPr>
          <a:xfrm>
            <a:off x="15326828" y="15635264"/>
            <a:ext cx="12870909" cy="22997117"/>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70EDFE4-4CB4-429D-BB92-01E641B5AC28}" type="datetime1">
              <a:rPr lang="de-DE" smtClean="0"/>
              <a:t>16.02.24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2979894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26900D2D-2C44-4EF5-A5F7-6B35F674C034}" type="datetime1">
              <a:rPr lang="de-DE" smtClean="0"/>
              <a:t>16.02.24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3345912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15E62-1DBD-469D-837D-2F3569ACA20B}" type="datetime1">
              <a:rPr lang="de-DE" smtClean="0"/>
              <a:t>16.02.24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269345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de-DE"/>
              <a:t>Titelmasterformat durch Klicken bearbeiten</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2313DF56-F65B-402E-B0AB-AFD26F2279CC}" type="datetime1">
              <a:rPr lang="de-DE" smtClean="0"/>
              <a:t>16.02.24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494143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de-DE"/>
              <a:t>Bild durch Klicken auf Symbol hinzufügen</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5DB42921-F4A5-4C7C-915C-74570A826727}" type="datetime1">
              <a:rPr lang="de-DE" smtClean="0"/>
              <a:t>16.02.24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BA7766E-50FB-44AE-A690-B3C29D1E753A}" type="slidenum">
              <a:rPr lang="de-DE" smtClean="0"/>
              <a:t>‹#›</a:t>
            </a:fld>
            <a:endParaRPr lang="de-DE"/>
          </a:p>
        </p:txBody>
      </p:sp>
    </p:spTree>
    <p:extLst>
      <p:ext uri="{BB962C8B-B14F-4D97-AF65-F5344CB8AC3E}">
        <p14:creationId xmlns:p14="http://schemas.microsoft.com/office/powerpoint/2010/main" val="41654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03581A7F-B62A-46FD-B5DC-EACF620E1CFC}" type="datetime1">
              <a:rPr lang="de-DE" smtClean="0"/>
              <a:t>16.02.24</a:t>
            </a:fld>
            <a:endParaRPr lang="de-DE"/>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EBA7766E-50FB-44AE-A690-B3C29D1E753A}" type="slidenum">
              <a:rPr lang="de-DE" smtClean="0"/>
              <a:t>‹#›</a:t>
            </a:fld>
            <a:endParaRPr lang="de-DE"/>
          </a:p>
        </p:txBody>
      </p:sp>
    </p:spTree>
    <p:extLst>
      <p:ext uri="{BB962C8B-B14F-4D97-AF65-F5344CB8AC3E}">
        <p14:creationId xmlns:p14="http://schemas.microsoft.com/office/powerpoint/2010/main" val="2505944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pixibay.com/images/search/.African%20union/" TargetMode="Externa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Inhaltsplatzhalter 11"/>
          <p:cNvSpPr>
            <a:spLocks noGrp="1"/>
          </p:cNvSpPr>
          <p:nvPr>
            <p:ph sz="half" idx="2"/>
          </p:nvPr>
        </p:nvSpPr>
        <p:spPr>
          <a:xfrm>
            <a:off x="4337172" y="41286888"/>
            <a:ext cx="7400983" cy="7973435"/>
          </a:xfrm>
        </p:spPr>
        <p:txBody>
          <a:bodyPr>
            <a:normAutofit/>
          </a:bodyPr>
          <a:lstStyle/>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buNone/>
            </a:pPr>
            <a:endParaRPr lang="de-DE" sz="5000" b="1" dirty="0">
              <a:latin typeface="Arial" panose="020B0604020202020204" pitchFamily="34" charset="0"/>
              <a:cs typeface="Arial" panose="020B0604020202020204" pitchFamily="34" charset="0"/>
            </a:endParaRPr>
          </a:p>
          <a:p>
            <a:pPr marL="0" indent="0" algn="just">
              <a:lnSpc>
                <a:spcPct val="100000"/>
              </a:lnSpc>
              <a:buNone/>
            </a:pPr>
            <a:endParaRPr lang="de-DE" sz="2500" dirty="0">
              <a:latin typeface="Arial" panose="020B0604020202020204" pitchFamily="34" charset="0"/>
              <a:cs typeface="Arial" panose="020B0604020202020204" pitchFamily="34" charset="0"/>
            </a:endParaRPr>
          </a:p>
          <a:p>
            <a:pPr marL="0" indent="0" algn="just">
              <a:lnSpc>
                <a:spcPct val="100000"/>
              </a:lnSpc>
              <a:buNone/>
            </a:pPr>
            <a:endParaRPr lang="de-DE" sz="800" dirty="0">
              <a:latin typeface="Arial" panose="020B0604020202020204" pitchFamily="34" charset="0"/>
              <a:cs typeface="Arial" panose="020B0604020202020204" pitchFamily="34" charset="0"/>
            </a:endParaRPr>
          </a:p>
        </p:txBody>
      </p:sp>
      <p:sp>
        <p:nvSpPr>
          <p:cNvPr id="14" name="Rechteck 13">
            <a:extLst>
              <a:ext uri="{FF2B5EF4-FFF2-40B4-BE49-F238E27FC236}">
                <a16:creationId xmlns:a16="http://schemas.microsoft.com/office/drawing/2014/main" id="{65349A5B-CA08-4832-8477-3FA2FE4D4811}"/>
              </a:ext>
            </a:extLst>
          </p:cNvPr>
          <p:cNvSpPr/>
          <p:nvPr/>
        </p:nvSpPr>
        <p:spPr>
          <a:xfrm>
            <a:off x="1845895" y="1082923"/>
            <a:ext cx="20109856" cy="3279748"/>
          </a:xfrm>
          <a:prstGeom prst="rect">
            <a:avLst/>
          </a:prstGeom>
          <a:solidFill>
            <a:schemeClr val="accent6">
              <a:lumMod val="40000"/>
              <a:lumOff val="60000"/>
            </a:schemeClr>
          </a:solidFill>
          <a:ln>
            <a:solidFill>
              <a:schemeClr val="bg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de-DE" dirty="0"/>
          </a:p>
        </p:txBody>
      </p:sp>
      <p:sp>
        <p:nvSpPr>
          <p:cNvPr id="10" name="Titel 9"/>
          <p:cNvSpPr>
            <a:spLocks noGrp="1"/>
          </p:cNvSpPr>
          <p:nvPr>
            <p:ph type="title"/>
          </p:nvPr>
        </p:nvSpPr>
        <p:spPr>
          <a:xfrm>
            <a:off x="2439135" y="1701267"/>
            <a:ext cx="19663094" cy="2239299"/>
          </a:xfrm>
        </p:spPr>
        <p:txBody>
          <a:bodyPr>
            <a:normAutofit fontScale="90000"/>
          </a:bodyPr>
          <a:lstStyle/>
          <a:p>
            <a:pPr algn="ctr"/>
            <a:r>
              <a:rPr lang="de-DE" sz="8900" dirty="0">
                <a:latin typeface="Arial" panose="020B0604020202020204" pitchFamily="34" charset="0"/>
                <a:cs typeface="Arial" panose="020B0604020202020204" pitchFamily="34" charset="0"/>
              </a:rPr>
              <a:t>Vergleich Afrikanische Union und Europäische Union</a:t>
            </a:r>
          </a:p>
        </p:txBody>
      </p:sp>
      <p:sp>
        <p:nvSpPr>
          <p:cNvPr id="17" name="Textfeld 16"/>
          <p:cNvSpPr txBox="1"/>
          <p:nvPr/>
        </p:nvSpPr>
        <p:spPr>
          <a:xfrm flipH="1">
            <a:off x="1224590" y="12254887"/>
            <a:ext cx="12718470" cy="4524315"/>
          </a:xfrm>
          <a:prstGeom prst="rect">
            <a:avLst/>
          </a:prstGeom>
          <a:noFill/>
        </p:spPr>
        <p:txBody>
          <a:bodyPr wrap="square" rtlCol="0">
            <a:spAutoFit/>
          </a:bodyPr>
          <a:lstStyle/>
          <a:p>
            <a:pPr algn="just"/>
            <a:r>
              <a:rPr lang="de-DE" sz="4800" dirty="0">
                <a:latin typeface="Helvetica" panose="020B0604020202020204" pitchFamily="34" charset="0"/>
                <a:ea typeface="Meiryo" panose="020B0604030504040204" pitchFamily="34" charset="-128"/>
              </a:rPr>
              <a:t>Die Afrikanische Union (AU) setzt sich aktiv für Frieden und Stabilität auf dem Kontinent ein, indem sie Konflikte löst und auf eine dauerhafte Sicherheitsarchitektur durch diplomatische Mittel und Zusammenarbeit der Mitgliedsstaaten hinarbeitet.</a:t>
            </a:r>
          </a:p>
        </p:txBody>
      </p:sp>
      <p:sp>
        <p:nvSpPr>
          <p:cNvPr id="11" name="Textfeld 10">
            <a:extLst>
              <a:ext uri="{FF2B5EF4-FFF2-40B4-BE49-F238E27FC236}">
                <a16:creationId xmlns:a16="http://schemas.microsoft.com/office/drawing/2014/main" id="{30BBDA41-B006-41C3-9DCC-DB5FBE790EAA}"/>
              </a:ext>
            </a:extLst>
          </p:cNvPr>
          <p:cNvSpPr txBox="1"/>
          <p:nvPr/>
        </p:nvSpPr>
        <p:spPr>
          <a:xfrm>
            <a:off x="8303542" y="7340934"/>
            <a:ext cx="8739941" cy="1246495"/>
          </a:xfrm>
          <a:prstGeom prst="rect">
            <a:avLst/>
          </a:prstGeom>
          <a:noFill/>
        </p:spPr>
        <p:txBody>
          <a:bodyPr wrap="square" rtlCol="0">
            <a:spAutoFit/>
          </a:bodyPr>
          <a:lstStyle/>
          <a:p>
            <a:endParaRPr lang="de-DE" sz="5000" b="1" dirty="0">
              <a:latin typeface="Arial" panose="020B0604020202020204" pitchFamily="34" charset="0"/>
              <a:cs typeface="Arial" panose="020B0604020202020204" pitchFamily="34" charset="0"/>
            </a:endParaRPr>
          </a:p>
          <a:p>
            <a:endParaRPr lang="de-DE" sz="2500" dirty="0">
              <a:latin typeface="Arial" panose="020B0604020202020204" pitchFamily="34" charset="0"/>
              <a:cs typeface="Arial" panose="020B0604020202020204" pitchFamily="34" charset="0"/>
            </a:endParaRPr>
          </a:p>
        </p:txBody>
      </p:sp>
      <p:sp>
        <p:nvSpPr>
          <p:cNvPr id="13" name="Textfeld 12">
            <a:extLst>
              <a:ext uri="{FF2B5EF4-FFF2-40B4-BE49-F238E27FC236}">
                <a16:creationId xmlns:a16="http://schemas.microsoft.com/office/drawing/2014/main" id="{69292E98-A997-47EE-B72F-302F5CD3FD1A}"/>
              </a:ext>
            </a:extLst>
          </p:cNvPr>
          <p:cNvSpPr txBox="1"/>
          <p:nvPr/>
        </p:nvSpPr>
        <p:spPr>
          <a:xfrm>
            <a:off x="21474348" y="25894974"/>
            <a:ext cx="7648575" cy="477054"/>
          </a:xfrm>
          <a:prstGeom prst="rect">
            <a:avLst/>
          </a:prstGeom>
          <a:noFill/>
        </p:spPr>
        <p:txBody>
          <a:bodyPr wrap="square" rtlCol="0">
            <a:spAutoFit/>
          </a:bodyPr>
          <a:lstStyle/>
          <a:p>
            <a:endParaRPr lang="de-DE" sz="2500" dirty="0">
              <a:latin typeface="Arial" panose="020B0604020202020204" pitchFamily="34" charset="0"/>
              <a:cs typeface="Arial" panose="020B0604020202020204" pitchFamily="34" charset="0"/>
            </a:endParaRPr>
          </a:p>
        </p:txBody>
      </p:sp>
      <p:sp>
        <p:nvSpPr>
          <p:cNvPr id="18" name="Textfeld 17">
            <a:extLst>
              <a:ext uri="{FF2B5EF4-FFF2-40B4-BE49-F238E27FC236}">
                <a16:creationId xmlns:a16="http://schemas.microsoft.com/office/drawing/2014/main" id="{982F3461-586F-402C-9358-616EADF3016D}"/>
              </a:ext>
            </a:extLst>
          </p:cNvPr>
          <p:cNvSpPr txBox="1"/>
          <p:nvPr/>
        </p:nvSpPr>
        <p:spPr>
          <a:xfrm flipH="1">
            <a:off x="1224590" y="11141759"/>
            <a:ext cx="12718470"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Förderung des Friedens </a:t>
            </a:r>
          </a:p>
        </p:txBody>
      </p:sp>
      <p:sp>
        <p:nvSpPr>
          <p:cNvPr id="22" name="Textfeld 21">
            <a:extLst>
              <a:ext uri="{FF2B5EF4-FFF2-40B4-BE49-F238E27FC236}">
                <a16:creationId xmlns:a16="http://schemas.microsoft.com/office/drawing/2014/main" id="{06500993-0A69-4470-8E2C-E72FED8F1D9D}"/>
              </a:ext>
            </a:extLst>
          </p:cNvPr>
          <p:cNvSpPr txBox="1"/>
          <p:nvPr/>
        </p:nvSpPr>
        <p:spPr>
          <a:xfrm>
            <a:off x="15639945" y="11148164"/>
            <a:ext cx="12368632"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Förderung des Friedens </a:t>
            </a:r>
          </a:p>
        </p:txBody>
      </p:sp>
      <p:sp>
        <p:nvSpPr>
          <p:cNvPr id="25" name="Textfeld 24">
            <a:extLst>
              <a:ext uri="{FF2B5EF4-FFF2-40B4-BE49-F238E27FC236}">
                <a16:creationId xmlns:a16="http://schemas.microsoft.com/office/drawing/2014/main" id="{1F02F6C4-0FB3-478E-9FD9-7AC319FE6806}"/>
              </a:ext>
            </a:extLst>
          </p:cNvPr>
          <p:cNvSpPr txBox="1"/>
          <p:nvPr/>
        </p:nvSpPr>
        <p:spPr>
          <a:xfrm>
            <a:off x="1171073" y="16932942"/>
            <a:ext cx="12593483"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Wirtschaftliche Integration </a:t>
            </a:r>
          </a:p>
        </p:txBody>
      </p:sp>
      <p:sp>
        <p:nvSpPr>
          <p:cNvPr id="26" name="Textfeld 25">
            <a:extLst>
              <a:ext uri="{FF2B5EF4-FFF2-40B4-BE49-F238E27FC236}">
                <a16:creationId xmlns:a16="http://schemas.microsoft.com/office/drawing/2014/main" id="{9EE23D79-3C90-4B6C-AC1F-DDEC6B90B490}"/>
              </a:ext>
            </a:extLst>
          </p:cNvPr>
          <p:cNvSpPr txBox="1"/>
          <p:nvPr/>
        </p:nvSpPr>
        <p:spPr>
          <a:xfrm>
            <a:off x="15639945" y="16932942"/>
            <a:ext cx="12189468" cy="861774"/>
          </a:xfrm>
          <a:prstGeom prst="rect">
            <a:avLst/>
          </a:prstGeom>
          <a:solidFill>
            <a:schemeClr val="accent6">
              <a:lumMod val="20000"/>
              <a:lumOff val="80000"/>
            </a:schemeClr>
          </a:solidFill>
        </p:spPr>
        <p:txBody>
          <a:bodyPr wrap="square" rtlCol="0">
            <a:spAutoFit/>
          </a:bodyPr>
          <a:lstStyle/>
          <a:p>
            <a:pPr marL="0" marR="0" lvl="0" indent="0" algn="l" defTabSz="3507730" rtl="0" eaLnBrk="1" fontAlgn="auto" latinLnBrk="0" hangingPunct="1">
              <a:lnSpc>
                <a:spcPct val="100000"/>
              </a:lnSpc>
              <a:spcBef>
                <a:spcPts val="0"/>
              </a:spcBef>
              <a:spcAft>
                <a:spcPts val="0"/>
              </a:spcAft>
              <a:buClrTx/>
              <a:buSzTx/>
              <a:buFontTx/>
              <a:buNone/>
              <a:tabLst/>
              <a:defRPr/>
            </a:pPr>
            <a:r>
              <a:rPr kumimoji="0" lang="de-DE"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Wirtschaftliche Integration  </a:t>
            </a:r>
          </a:p>
        </p:txBody>
      </p:sp>
      <p:sp>
        <p:nvSpPr>
          <p:cNvPr id="27" name="Textfeld 26">
            <a:extLst>
              <a:ext uri="{FF2B5EF4-FFF2-40B4-BE49-F238E27FC236}">
                <a16:creationId xmlns:a16="http://schemas.microsoft.com/office/drawing/2014/main" id="{6758BB76-7217-4062-A945-A7CFB0DFAA64}"/>
              </a:ext>
            </a:extLst>
          </p:cNvPr>
          <p:cNvSpPr txBox="1"/>
          <p:nvPr/>
        </p:nvSpPr>
        <p:spPr>
          <a:xfrm>
            <a:off x="15613280" y="25142014"/>
            <a:ext cx="12216132"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Förderung der Menschenrechte eu</a:t>
            </a:r>
          </a:p>
        </p:txBody>
      </p:sp>
      <p:sp>
        <p:nvSpPr>
          <p:cNvPr id="29" name="Textfeld 28">
            <a:extLst>
              <a:ext uri="{FF2B5EF4-FFF2-40B4-BE49-F238E27FC236}">
                <a16:creationId xmlns:a16="http://schemas.microsoft.com/office/drawing/2014/main" id="{4AF17988-F07E-42CF-BFB3-D65B6D79C559}"/>
              </a:ext>
            </a:extLst>
          </p:cNvPr>
          <p:cNvSpPr txBox="1"/>
          <p:nvPr/>
        </p:nvSpPr>
        <p:spPr>
          <a:xfrm>
            <a:off x="1090627" y="25198420"/>
            <a:ext cx="12468494"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Förderung der Menschenrechte </a:t>
            </a:r>
          </a:p>
        </p:txBody>
      </p:sp>
      <p:sp>
        <p:nvSpPr>
          <p:cNvPr id="31" name="Textfeld 30">
            <a:extLst>
              <a:ext uri="{FF2B5EF4-FFF2-40B4-BE49-F238E27FC236}">
                <a16:creationId xmlns:a16="http://schemas.microsoft.com/office/drawing/2014/main" id="{17D04EB7-8D36-4DA1-95E6-AE0C3DDF18AF}"/>
              </a:ext>
            </a:extLst>
          </p:cNvPr>
          <p:cNvSpPr txBox="1"/>
          <p:nvPr/>
        </p:nvSpPr>
        <p:spPr>
          <a:xfrm>
            <a:off x="1086065" y="37430276"/>
            <a:ext cx="12420950" cy="861774"/>
          </a:xfrm>
          <a:prstGeom prst="rect">
            <a:avLst/>
          </a:prstGeom>
          <a:solidFill>
            <a:schemeClr val="accent6">
              <a:lumMod val="20000"/>
              <a:lumOff val="80000"/>
            </a:schemeClr>
          </a:solidFill>
        </p:spPr>
        <p:txBody>
          <a:bodyPr wrap="square" rtlCol="0">
            <a:spAutoFit/>
          </a:bodyPr>
          <a:lstStyle/>
          <a:p>
            <a:r>
              <a:rPr lang="de-DE" sz="5000" b="1" dirty="0">
                <a:latin typeface="Arial" panose="020B0604020202020204" pitchFamily="34" charset="0"/>
                <a:cs typeface="Arial" panose="020B0604020202020204" pitchFamily="34" charset="0"/>
              </a:rPr>
              <a:t>Quellen</a:t>
            </a:r>
          </a:p>
        </p:txBody>
      </p:sp>
      <p:sp>
        <p:nvSpPr>
          <p:cNvPr id="9" name="Textfeld 8">
            <a:extLst>
              <a:ext uri="{FF2B5EF4-FFF2-40B4-BE49-F238E27FC236}">
                <a16:creationId xmlns:a16="http://schemas.microsoft.com/office/drawing/2014/main" id="{1AC54907-7C0B-47A2-9681-4A1AC7EBDEB8}"/>
              </a:ext>
            </a:extLst>
          </p:cNvPr>
          <p:cNvSpPr txBox="1"/>
          <p:nvPr/>
        </p:nvSpPr>
        <p:spPr>
          <a:xfrm>
            <a:off x="25980457" y="1813642"/>
            <a:ext cx="3105150" cy="2931534"/>
          </a:xfrm>
          <a:prstGeom prst="rect">
            <a:avLst/>
          </a:prstGeom>
          <a:solidFill>
            <a:schemeClr val="bg1"/>
          </a:solidFill>
        </p:spPr>
        <p:txBody>
          <a:bodyPr wrap="square" rtlCol="0">
            <a:spAutoFit/>
          </a:bodyPr>
          <a:lstStyle/>
          <a:p>
            <a:endParaRPr lang="de-DE" dirty="0"/>
          </a:p>
        </p:txBody>
      </p:sp>
      <p:sp>
        <p:nvSpPr>
          <p:cNvPr id="16" name="Textfeld 15">
            <a:extLst>
              <a:ext uri="{FF2B5EF4-FFF2-40B4-BE49-F238E27FC236}">
                <a16:creationId xmlns:a16="http://schemas.microsoft.com/office/drawing/2014/main" id="{6D217BF4-945D-4904-B0F8-3C91BC30B3A4}"/>
              </a:ext>
            </a:extLst>
          </p:cNvPr>
          <p:cNvSpPr txBox="1"/>
          <p:nvPr/>
        </p:nvSpPr>
        <p:spPr>
          <a:xfrm>
            <a:off x="28309319" y="3873992"/>
            <a:ext cx="1552575" cy="988294"/>
          </a:xfrm>
          <a:prstGeom prst="rect">
            <a:avLst/>
          </a:prstGeom>
          <a:solidFill>
            <a:schemeClr val="bg1"/>
          </a:solidFill>
        </p:spPr>
        <p:txBody>
          <a:bodyPr wrap="square" rtlCol="0">
            <a:spAutoFit/>
          </a:bodyPr>
          <a:lstStyle/>
          <a:p>
            <a:endParaRPr lang="de-DE" dirty="0"/>
          </a:p>
        </p:txBody>
      </p:sp>
      <p:sp>
        <p:nvSpPr>
          <p:cNvPr id="53" name="Textfeld 52">
            <a:extLst>
              <a:ext uri="{FF2B5EF4-FFF2-40B4-BE49-F238E27FC236}">
                <a16:creationId xmlns:a16="http://schemas.microsoft.com/office/drawing/2014/main" id="{BDEBE811-B176-24C9-682D-E403B7AD5178}"/>
              </a:ext>
            </a:extLst>
          </p:cNvPr>
          <p:cNvSpPr txBox="1"/>
          <p:nvPr/>
        </p:nvSpPr>
        <p:spPr>
          <a:xfrm>
            <a:off x="15613280" y="18031535"/>
            <a:ext cx="12339851" cy="6740307"/>
          </a:xfrm>
          <a:prstGeom prst="rect">
            <a:avLst/>
          </a:prstGeom>
          <a:noFill/>
        </p:spPr>
        <p:txBody>
          <a:bodyPr wrap="square">
            <a:spAutoFit/>
          </a:bodyPr>
          <a:lstStyle/>
          <a:p>
            <a:pPr algn="just"/>
            <a:r>
              <a:rPr lang="de-DE" sz="4800" dirty="0">
                <a:latin typeface="Helvetica" pitchFamily="2" charset="0"/>
              </a:rPr>
              <a:t>Die Schaffung eines gemeinsamen Marktes und die Einführung des Euro bringen bedeutende Vorteile wie einen erweiterten Markt, gesteigerte Arbeitsplatzmöglichkeiten und politische Stabilität mit sich. Gleichzeitig stehen jedoch auch Herausforderungen im Zusammenhang mit wirtschaftlichen Unterschieden und gemeinsamen Entscheidungsprozessen im Fokus.</a:t>
            </a:r>
          </a:p>
        </p:txBody>
      </p:sp>
      <p:sp>
        <p:nvSpPr>
          <p:cNvPr id="58" name="Textfeld 57">
            <a:extLst>
              <a:ext uri="{FF2B5EF4-FFF2-40B4-BE49-F238E27FC236}">
                <a16:creationId xmlns:a16="http://schemas.microsoft.com/office/drawing/2014/main" id="{18891E6E-63EF-B59F-7038-2ECB0E4D4028}"/>
              </a:ext>
            </a:extLst>
          </p:cNvPr>
          <p:cNvSpPr txBox="1"/>
          <p:nvPr/>
        </p:nvSpPr>
        <p:spPr>
          <a:xfrm>
            <a:off x="15668726" y="26160781"/>
            <a:ext cx="12222751" cy="3785652"/>
          </a:xfrm>
          <a:prstGeom prst="rect">
            <a:avLst/>
          </a:prstGeom>
          <a:noFill/>
        </p:spPr>
        <p:txBody>
          <a:bodyPr wrap="square" rtlCol="0">
            <a:spAutoFit/>
          </a:bodyPr>
          <a:lstStyle/>
          <a:p>
            <a:pPr algn="just"/>
            <a:r>
              <a:rPr lang="de-DE" sz="4800" dirty="0">
                <a:latin typeface="Helvetica" panose="020B0604020202020204" pitchFamily="34" charset="0"/>
              </a:rPr>
              <a:t>Die EU engagiert sich für Biodiversitätsschutz, nachhaltige Landwirtschaft und umweltfreundliche Verkehrsmittel zur Verbesserung der Luftqualität.</a:t>
            </a:r>
          </a:p>
        </p:txBody>
      </p:sp>
      <p:sp>
        <p:nvSpPr>
          <p:cNvPr id="59" name="Textfeld 58">
            <a:extLst>
              <a:ext uri="{FF2B5EF4-FFF2-40B4-BE49-F238E27FC236}">
                <a16:creationId xmlns:a16="http://schemas.microsoft.com/office/drawing/2014/main" id="{63B0A483-3A96-25FE-16E5-BA0F21E22712}"/>
              </a:ext>
            </a:extLst>
          </p:cNvPr>
          <p:cNvSpPr txBox="1"/>
          <p:nvPr/>
        </p:nvSpPr>
        <p:spPr>
          <a:xfrm>
            <a:off x="2439135" y="19353543"/>
            <a:ext cx="10501088" cy="646331"/>
          </a:xfrm>
          <a:prstGeom prst="rect">
            <a:avLst/>
          </a:prstGeom>
          <a:noFill/>
        </p:spPr>
        <p:txBody>
          <a:bodyPr wrap="square" rtlCol="0">
            <a:spAutoFit/>
          </a:bodyPr>
          <a:lstStyle/>
          <a:p>
            <a:endParaRPr lang="de-DE" sz="1800" dirty="0">
              <a:effectLst/>
              <a:latin typeface="Times New Roman" panose="02020603050405020304" pitchFamily="18" charset="0"/>
              <a:ea typeface="Meiryo" panose="020B0604030504040204" pitchFamily="34" charset="-128"/>
            </a:endParaRPr>
          </a:p>
          <a:p>
            <a:endParaRPr lang="de-DE" sz="1800" b="0" i="0" dirty="0">
              <a:effectLst/>
              <a:latin typeface="Times New Roman" panose="02020603050405020304" pitchFamily="18" charset="0"/>
              <a:ea typeface="Meiryo" panose="020B0604030504040204" pitchFamily="34" charset="-128"/>
              <a:cs typeface="Times New Roman" panose="02020603050405020304" pitchFamily="18" charset="0"/>
            </a:endParaRPr>
          </a:p>
        </p:txBody>
      </p:sp>
      <p:sp>
        <p:nvSpPr>
          <p:cNvPr id="62" name="Textfeld 61">
            <a:extLst>
              <a:ext uri="{FF2B5EF4-FFF2-40B4-BE49-F238E27FC236}">
                <a16:creationId xmlns:a16="http://schemas.microsoft.com/office/drawing/2014/main" id="{CF2DE055-F2A9-4803-D2EE-7F3E4A0F94BC}"/>
              </a:ext>
            </a:extLst>
          </p:cNvPr>
          <p:cNvSpPr txBox="1"/>
          <p:nvPr/>
        </p:nvSpPr>
        <p:spPr>
          <a:xfrm>
            <a:off x="1090627" y="18004175"/>
            <a:ext cx="12754373" cy="6740307"/>
          </a:xfrm>
          <a:prstGeom prst="rect">
            <a:avLst/>
          </a:prstGeom>
          <a:noFill/>
        </p:spPr>
        <p:txBody>
          <a:bodyPr wrap="square">
            <a:spAutoFit/>
          </a:bodyPr>
          <a:lstStyle/>
          <a:p>
            <a:pPr algn="just"/>
            <a:r>
              <a:rPr lang="de-DE" sz="4800" dirty="0">
                <a:latin typeface="Helvetica" panose="020B0604020202020204" pitchFamily="34" charset="0"/>
                <a:ea typeface="Meiryo" panose="020B0604030504040204" pitchFamily="34" charset="-128"/>
              </a:rPr>
              <a:t>Die Afrikanische Union (AU) strebt durch Handelsabkommen und Infrastrukturprojekte eine verstärkte wirtschaftliche Zusammenarbeit zwischen den afrikanischen Ländern an. Ihr Ziel ist es, Barrieren abzubauen und eine integrative Wirtschaftsstruktur zu schaffen, um das Potenzial der Länder zu maximieren und nachhaltiges Wachstum zu fördern.</a:t>
            </a:r>
          </a:p>
        </p:txBody>
      </p:sp>
      <p:sp>
        <p:nvSpPr>
          <p:cNvPr id="65" name="Textfeld 64">
            <a:extLst>
              <a:ext uri="{FF2B5EF4-FFF2-40B4-BE49-F238E27FC236}">
                <a16:creationId xmlns:a16="http://schemas.microsoft.com/office/drawing/2014/main" id="{DC5FD6C2-B973-8651-EE54-9E2A54376863}"/>
              </a:ext>
            </a:extLst>
          </p:cNvPr>
          <p:cNvSpPr txBox="1"/>
          <p:nvPr/>
        </p:nvSpPr>
        <p:spPr>
          <a:xfrm>
            <a:off x="1047834" y="26409333"/>
            <a:ext cx="12339282" cy="3046988"/>
          </a:xfrm>
          <a:prstGeom prst="rect">
            <a:avLst/>
          </a:prstGeom>
          <a:noFill/>
        </p:spPr>
        <p:txBody>
          <a:bodyPr wrap="square">
            <a:spAutoFit/>
          </a:bodyPr>
          <a:lstStyle/>
          <a:p>
            <a:pPr algn="just"/>
            <a:r>
              <a:rPr lang="de-DE" sz="4800" i="0" dirty="0">
                <a:effectLst/>
                <a:latin typeface="Helvetica" panose="020B0604020202020204" pitchFamily="34" charset="0"/>
                <a:ea typeface="Meiryo" panose="020B0604030504040204" pitchFamily="34" charset="-128"/>
                <a:cs typeface="Times New Roman" panose="02020603050405020304" pitchFamily="18" charset="0"/>
              </a:rPr>
              <a:t>Die AU verpflichtet sich, die Menschenrechte zu schützen und zu fördern. </a:t>
            </a:r>
            <a:r>
              <a:rPr lang="de-DE" sz="4800" dirty="0">
                <a:latin typeface="Helvetica" panose="020B0604020202020204" pitchFamily="34" charset="0"/>
                <a:ea typeface="Meiryo" panose="020B0604030504040204" pitchFamily="34" charset="-128"/>
              </a:rPr>
              <a:t>S</a:t>
            </a:r>
            <a:r>
              <a:rPr lang="de-DE" sz="4800" i="0" dirty="0">
                <a:effectLst/>
                <a:latin typeface="Helvetica" panose="020B0604020202020204" pitchFamily="34" charset="0"/>
                <a:ea typeface="Meiryo" panose="020B0604030504040204" pitchFamily="34" charset="-128"/>
                <a:cs typeface="Times New Roman" panose="02020603050405020304" pitchFamily="18" charset="0"/>
              </a:rPr>
              <a:t>ie setzt sich für Geschlechtergleichstellung, Bildung und Gesundheitsfürsorge ein.</a:t>
            </a:r>
            <a:endParaRPr lang="de-DE" sz="4800" dirty="0">
              <a:effectLst/>
              <a:latin typeface="Helvetica" panose="020B0604020202020204" pitchFamily="34" charset="0"/>
              <a:ea typeface="Meiryo" panose="020B0604030504040204" pitchFamily="34" charset="-128"/>
            </a:endParaRPr>
          </a:p>
        </p:txBody>
      </p:sp>
      <p:sp>
        <p:nvSpPr>
          <p:cNvPr id="66" name="Textfeld 65">
            <a:extLst>
              <a:ext uri="{FF2B5EF4-FFF2-40B4-BE49-F238E27FC236}">
                <a16:creationId xmlns:a16="http://schemas.microsoft.com/office/drawing/2014/main" id="{5BEED299-D395-FA22-A912-62F547962D38}"/>
              </a:ext>
            </a:extLst>
          </p:cNvPr>
          <p:cNvSpPr txBox="1"/>
          <p:nvPr/>
        </p:nvSpPr>
        <p:spPr>
          <a:xfrm>
            <a:off x="14224929" y="23724116"/>
            <a:ext cx="1828800" cy="1828800"/>
          </a:xfrm>
          <a:prstGeom prst="rect">
            <a:avLst/>
          </a:prstGeom>
          <a:noFill/>
        </p:spPr>
        <p:txBody>
          <a:bodyPr wrap="square" rtlCol="0">
            <a:spAutoFit/>
          </a:bodyPr>
          <a:lstStyle/>
          <a:p>
            <a:pPr algn="l"/>
            <a:endParaRPr lang="de-DE" dirty="0"/>
          </a:p>
        </p:txBody>
      </p:sp>
      <p:sp>
        <p:nvSpPr>
          <p:cNvPr id="67" name="Textfeld 66">
            <a:extLst>
              <a:ext uri="{FF2B5EF4-FFF2-40B4-BE49-F238E27FC236}">
                <a16:creationId xmlns:a16="http://schemas.microsoft.com/office/drawing/2014/main" id="{395E122C-9DE1-9B1E-F865-9AD743D9C2DC}"/>
              </a:ext>
            </a:extLst>
          </p:cNvPr>
          <p:cNvSpPr txBox="1"/>
          <p:nvPr/>
        </p:nvSpPr>
        <p:spPr>
          <a:xfrm>
            <a:off x="14219766" y="23709489"/>
            <a:ext cx="1828800" cy="1828800"/>
          </a:xfrm>
          <a:prstGeom prst="rect">
            <a:avLst/>
          </a:prstGeom>
          <a:noFill/>
        </p:spPr>
        <p:txBody>
          <a:bodyPr wrap="square" rtlCol="0">
            <a:spAutoFit/>
          </a:bodyPr>
          <a:lstStyle/>
          <a:p>
            <a:pPr algn="l"/>
            <a:endParaRPr lang="de-DE" dirty="0"/>
          </a:p>
        </p:txBody>
      </p:sp>
      <p:sp>
        <p:nvSpPr>
          <p:cNvPr id="68" name="Textfeld 67">
            <a:extLst>
              <a:ext uri="{FF2B5EF4-FFF2-40B4-BE49-F238E27FC236}">
                <a16:creationId xmlns:a16="http://schemas.microsoft.com/office/drawing/2014/main" id="{C976B298-54D7-9DC2-4F19-52941101B1ED}"/>
              </a:ext>
            </a:extLst>
          </p:cNvPr>
          <p:cNvSpPr txBox="1"/>
          <p:nvPr/>
        </p:nvSpPr>
        <p:spPr>
          <a:xfrm>
            <a:off x="14221763" y="23726795"/>
            <a:ext cx="1828800" cy="1828800"/>
          </a:xfrm>
          <a:prstGeom prst="rect">
            <a:avLst/>
          </a:prstGeom>
          <a:noFill/>
        </p:spPr>
        <p:txBody>
          <a:bodyPr wrap="square" rtlCol="0">
            <a:spAutoFit/>
          </a:bodyPr>
          <a:lstStyle/>
          <a:p>
            <a:pPr algn="l"/>
            <a:endParaRPr lang="de-DE" dirty="0"/>
          </a:p>
        </p:txBody>
      </p:sp>
      <p:sp>
        <p:nvSpPr>
          <p:cNvPr id="71" name="Textfeld 70">
            <a:extLst>
              <a:ext uri="{FF2B5EF4-FFF2-40B4-BE49-F238E27FC236}">
                <a16:creationId xmlns:a16="http://schemas.microsoft.com/office/drawing/2014/main" id="{DDCFC8E7-9323-5DC8-71E9-1796D376385C}"/>
              </a:ext>
            </a:extLst>
          </p:cNvPr>
          <p:cNvSpPr txBox="1"/>
          <p:nvPr/>
        </p:nvSpPr>
        <p:spPr>
          <a:xfrm>
            <a:off x="14647545" y="25126882"/>
            <a:ext cx="1828800" cy="1828800"/>
          </a:xfrm>
          <a:prstGeom prst="rect">
            <a:avLst/>
          </a:prstGeom>
          <a:noFill/>
        </p:spPr>
        <p:txBody>
          <a:bodyPr wrap="square" rtlCol="0">
            <a:spAutoFit/>
          </a:bodyPr>
          <a:lstStyle/>
          <a:p>
            <a:pPr algn="l"/>
            <a:endParaRPr lang="de-DE" dirty="0"/>
          </a:p>
        </p:txBody>
      </p:sp>
      <p:sp>
        <p:nvSpPr>
          <p:cNvPr id="74" name="Textfeld 73">
            <a:extLst>
              <a:ext uri="{FF2B5EF4-FFF2-40B4-BE49-F238E27FC236}">
                <a16:creationId xmlns:a16="http://schemas.microsoft.com/office/drawing/2014/main" id="{CD36E999-1164-00E3-DBBD-58B82A67837F}"/>
              </a:ext>
            </a:extLst>
          </p:cNvPr>
          <p:cNvSpPr txBox="1"/>
          <p:nvPr/>
        </p:nvSpPr>
        <p:spPr>
          <a:xfrm rot="10800000" flipV="1">
            <a:off x="15785826" y="12254887"/>
            <a:ext cx="12339851" cy="3785652"/>
          </a:xfrm>
          <a:prstGeom prst="rect">
            <a:avLst/>
          </a:prstGeom>
          <a:noFill/>
        </p:spPr>
        <p:txBody>
          <a:bodyPr wrap="square">
            <a:spAutoFit/>
          </a:bodyPr>
          <a:lstStyle/>
          <a:p>
            <a:pPr algn="just"/>
            <a:r>
              <a:rPr lang="de-DE" sz="4800" dirty="0">
                <a:latin typeface="Helvetica" pitchFamily="2" charset="0"/>
              </a:rPr>
              <a:t>Die EU fördert Frieden und Stabilität durch Zusammenarbeit, wirtschaftliche Integration, politischen Dialog sowie den Aufbau demokratischer Institutionen und die Achtung der Menschenrechte.</a:t>
            </a:r>
          </a:p>
        </p:txBody>
      </p:sp>
      <p:sp>
        <p:nvSpPr>
          <p:cNvPr id="75" name="Textfeld 74">
            <a:extLst>
              <a:ext uri="{FF2B5EF4-FFF2-40B4-BE49-F238E27FC236}">
                <a16:creationId xmlns:a16="http://schemas.microsoft.com/office/drawing/2014/main" id="{8424818C-B2E4-5292-528B-E7E3D33B523C}"/>
              </a:ext>
            </a:extLst>
          </p:cNvPr>
          <p:cNvSpPr txBox="1"/>
          <p:nvPr/>
        </p:nvSpPr>
        <p:spPr>
          <a:xfrm rot="10800000" flipV="1">
            <a:off x="1170801" y="30218300"/>
            <a:ext cx="12468494" cy="861774"/>
          </a:xfrm>
          <a:prstGeom prst="rect">
            <a:avLst/>
          </a:prstGeom>
          <a:solidFill>
            <a:schemeClr val="accent6">
              <a:lumMod val="20000"/>
              <a:lumOff val="80000"/>
            </a:schemeClr>
          </a:solidFill>
          <a:ln>
            <a:solidFill>
              <a:schemeClr val="bg1"/>
            </a:solidFill>
          </a:ln>
        </p:spPr>
        <p:txBody>
          <a:bodyPr wrap="square" rtlCol="0">
            <a:spAutoFit/>
          </a:bodyPr>
          <a:lstStyle/>
          <a:p>
            <a:r>
              <a:rPr lang="de-DE" sz="5000" b="1" i="0" dirty="0">
                <a:effectLst/>
                <a:latin typeface="Arial" panose="020B0604020202020204" pitchFamily="34" charset="0"/>
                <a:ea typeface="Meiryo" panose="020B0604030504040204" pitchFamily="34" charset="-128"/>
                <a:cs typeface="Arial" panose="020B0604020202020204" pitchFamily="34" charset="0"/>
              </a:rPr>
              <a:t>Bekämpfung von Krankheiten</a:t>
            </a:r>
            <a:endParaRPr lang="de-DE" sz="5000" b="1" dirty="0">
              <a:effectLst/>
              <a:latin typeface="Arial" panose="020B0604020202020204" pitchFamily="34" charset="0"/>
              <a:ea typeface="Meiryo" panose="020B0604030504040204" pitchFamily="34" charset="-128"/>
              <a:cs typeface="Arial" panose="020B0604020202020204" pitchFamily="34" charset="0"/>
            </a:endParaRPr>
          </a:p>
        </p:txBody>
      </p:sp>
      <p:sp>
        <p:nvSpPr>
          <p:cNvPr id="76" name="Textfeld 75">
            <a:extLst>
              <a:ext uri="{FF2B5EF4-FFF2-40B4-BE49-F238E27FC236}">
                <a16:creationId xmlns:a16="http://schemas.microsoft.com/office/drawing/2014/main" id="{A4628B27-E1E5-4FCF-CC2B-2956A8BD378B}"/>
              </a:ext>
            </a:extLst>
          </p:cNvPr>
          <p:cNvSpPr txBox="1"/>
          <p:nvPr/>
        </p:nvSpPr>
        <p:spPr>
          <a:xfrm rot="10800000" flipH="1" flipV="1">
            <a:off x="15639944" y="30270221"/>
            <a:ext cx="12051505" cy="861774"/>
          </a:xfrm>
          <a:prstGeom prst="rect">
            <a:avLst/>
          </a:prstGeom>
          <a:solidFill>
            <a:schemeClr val="accent6">
              <a:lumMod val="20000"/>
              <a:lumOff val="80000"/>
            </a:schemeClr>
          </a:solidFill>
        </p:spPr>
        <p:txBody>
          <a:bodyPr wrap="square" rtlCol="0">
            <a:spAutoFit/>
          </a:bodyPr>
          <a:lstStyle/>
          <a:p>
            <a:r>
              <a:rPr lang="de-DE" sz="5000" b="1" i="0" dirty="0">
                <a:effectLst/>
                <a:latin typeface="Arial" panose="020B0604020202020204" pitchFamily="34" charset="0"/>
                <a:ea typeface="Meiryo" panose="020B0604030504040204" pitchFamily="34" charset="-128"/>
                <a:cs typeface="Arial" panose="020B0604020202020204" pitchFamily="34" charset="0"/>
              </a:rPr>
              <a:t>Bekämpfung von Krankheiten</a:t>
            </a:r>
            <a:endParaRPr lang="de-DE" sz="5000" b="1" dirty="0">
              <a:effectLst/>
              <a:latin typeface="Arial" panose="020B0604020202020204" pitchFamily="34" charset="0"/>
              <a:ea typeface="Meiryo" panose="020B0604030504040204" pitchFamily="34" charset="-128"/>
              <a:cs typeface="Arial" panose="020B0604020202020204" pitchFamily="34" charset="0"/>
            </a:endParaRPr>
          </a:p>
        </p:txBody>
      </p:sp>
      <p:sp>
        <p:nvSpPr>
          <p:cNvPr id="77" name="Textfeld 76">
            <a:extLst>
              <a:ext uri="{FF2B5EF4-FFF2-40B4-BE49-F238E27FC236}">
                <a16:creationId xmlns:a16="http://schemas.microsoft.com/office/drawing/2014/main" id="{59ACF08A-E900-5502-AAA2-045823F499F4}"/>
              </a:ext>
            </a:extLst>
          </p:cNvPr>
          <p:cNvSpPr txBox="1"/>
          <p:nvPr/>
        </p:nvSpPr>
        <p:spPr>
          <a:xfrm>
            <a:off x="1224590" y="31302787"/>
            <a:ext cx="11595466" cy="3785652"/>
          </a:xfrm>
          <a:prstGeom prst="rect">
            <a:avLst/>
          </a:prstGeom>
          <a:noFill/>
        </p:spPr>
        <p:txBody>
          <a:bodyPr wrap="square" rtlCol="0">
            <a:spAutoFit/>
          </a:bodyPr>
          <a:lstStyle/>
          <a:p>
            <a:pPr algn="just"/>
            <a:r>
              <a:rPr lang="de-DE" sz="4800" b="0" i="0" dirty="0">
                <a:effectLst/>
                <a:latin typeface="Helvetica" panose="020B0604020202020204" pitchFamily="34" charset="0"/>
                <a:ea typeface="Meiryo" panose="020B0604030504040204" pitchFamily="34" charset="-128"/>
                <a:cs typeface="Times New Roman" panose="02020603050405020304" pitchFamily="18" charset="0"/>
              </a:rPr>
              <a:t>Die AU spielt eine wichtige Rolle bei der Bekämpfung von). Krankheiten wie HIV/AIDS, Malaria und COVID-19. Sie koordiniert Gesundheitsinitiativen und Impfprogramme</a:t>
            </a:r>
            <a:r>
              <a:rPr lang="de-DE" sz="4800" b="0" i="0" dirty="0">
                <a:effectLst/>
                <a:latin typeface="Trebuchet MS" panose="020B0603020202020204" pitchFamily="34" charset="0"/>
                <a:ea typeface="Meiryo" panose="020B0604030504040204" pitchFamily="34" charset="-128"/>
                <a:cs typeface="Times New Roman" panose="02020603050405020304" pitchFamily="18" charset="0"/>
              </a:rPr>
              <a:t>.</a:t>
            </a:r>
            <a:endParaRPr lang="de-DE" sz="4800" dirty="0">
              <a:effectLst/>
              <a:latin typeface="Times New Roman" panose="02020603050405020304" pitchFamily="18" charset="0"/>
              <a:ea typeface="Meiryo" panose="020B0604030504040204" pitchFamily="34" charset="-128"/>
            </a:endParaRPr>
          </a:p>
        </p:txBody>
      </p:sp>
      <p:sp>
        <p:nvSpPr>
          <p:cNvPr id="81" name="Textfeld 80">
            <a:extLst>
              <a:ext uri="{FF2B5EF4-FFF2-40B4-BE49-F238E27FC236}">
                <a16:creationId xmlns:a16="http://schemas.microsoft.com/office/drawing/2014/main" id="{E5A203A7-E8B6-8575-E424-700A0503CE03}"/>
              </a:ext>
            </a:extLst>
          </p:cNvPr>
          <p:cNvSpPr txBox="1"/>
          <p:nvPr/>
        </p:nvSpPr>
        <p:spPr>
          <a:xfrm flipH="1">
            <a:off x="1170801" y="38613221"/>
            <a:ext cx="11192832" cy="1169551"/>
          </a:xfrm>
          <a:prstGeom prst="rect">
            <a:avLst/>
          </a:prstGeom>
          <a:noFill/>
        </p:spPr>
        <p:txBody>
          <a:bodyPr wrap="square" rtlCol="0">
            <a:spAutoFit/>
          </a:bodyPr>
          <a:lstStyle/>
          <a:p>
            <a:pPr algn="l"/>
            <a:r>
              <a:rPr lang="de-DE" sz="3500" dirty="0">
                <a:hlinkClick r:id="rId2"/>
              </a:rPr>
              <a:t>https://pixibay.com/images/search/.African%20union/</a:t>
            </a:r>
            <a:endParaRPr lang="de-DE" sz="3500" dirty="0"/>
          </a:p>
          <a:p>
            <a:pPr algn="l"/>
            <a:endParaRPr lang="de-DE" sz="3500" dirty="0"/>
          </a:p>
        </p:txBody>
      </p:sp>
      <p:sp>
        <p:nvSpPr>
          <p:cNvPr id="82" name="Textfeld 81">
            <a:extLst>
              <a:ext uri="{FF2B5EF4-FFF2-40B4-BE49-F238E27FC236}">
                <a16:creationId xmlns:a16="http://schemas.microsoft.com/office/drawing/2014/main" id="{BFB959F7-3933-0DFE-7BC3-189447C387C2}"/>
              </a:ext>
            </a:extLst>
          </p:cNvPr>
          <p:cNvSpPr txBox="1"/>
          <p:nvPr/>
        </p:nvSpPr>
        <p:spPr>
          <a:xfrm flipH="1">
            <a:off x="15564994" y="31302787"/>
            <a:ext cx="11638406" cy="6001643"/>
          </a:xfrm>
          <a:prstGeom prst="rect">
            <a:avLst/>
          </a:prstGeom>
          <a:noFill/>
        </p:spPr>
        <p:txBody>
          <a:bodyPr wrap="square" rtlCol="0">
            <a:spAutoFit/>
          </a:bodyPr>
          <a:lstStyle/>
          <a:p>
            <a:pPr algn="just"/>
            <a:r>
              <a:rPr lang="de-DE" sz="4800" dirty="0">
                <a:latin typeface="Helvetica" pitchFamily="2" charset="0"/>
              </a:rPr>
              <a:t>Die EU engagiert sich umfassend in der Krankheitsbekämpfung durch Frühwarnsysteme, Forschung, Prävention und internationale Kooperation. Als Vorreiter im Gesundheitsmanagement betont sie die Effektivität gemeinsamen Handelns für die Gesundheitsförderung.</a:t>
            </a:r>
          </a:p>
          <a:p>
            <a:endParaRPr lang="de-DE" sz="4800" dirty="0"/>
          </a:p>
        </p:txBody>
      </p:sp>
      <p:sp>
        <p:nvSpPr>
          <p:cNvPr id="90" name="Textfeld 89">
            <a:extLst>
              <a:ext uri="{FF2B5EF4-FFF2-40B4-BE49-F238E27FC236}">
                <a16:creationId xmlns:a16="http://schemas.microsoft.com/office/drawing/2014/main" id="{72757F95-DDA9-BFF3-9AEF-324A95537DFC}"/>
              </a:ext>
            </a:extLst>
          </p:cNvPr>
          <p:cNvSpPr txBox="1"/>
          <p:nvPr/>
        </p:nvSpPr>
        <p:spPr>
          <a:xfrm>
            <a:off x="6968806" y="37619408"/>
            <a:ext cx="1828800" cy="1828800"/>
          </a:xfrm>
          <a:prstGeom prst="rect">
            <a:avLst/>
          </a:prstGeom>
          <a:noFill/>
        </p:spPr>
        <p:txBody>
          <a:bodyPr wrap="square" rtlCol="0">
            <a:spAutoFit/>
          </a:bodyPr>
          <a:lstStyle/>
          <a:p>
            <a:pPr algn="l"/>
            <a:endParaRPr lang="de-DE" dirty="0"/>
          </a:p>
        </p:txBody>
      </p:sp>
      <p:pic>
        <p:nvPicPr>
          <p:cNvPr id="44" name="Inhaltsplatzhalter 5"/>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23043353" y="5980478"/>
            <a:ext cx="4905274" cy="3259963"/>
          </a:xfrm>
        </p:spPr>
      </p:pic>
      <p:sp>
        <p:nvSpPr>
          <p:cNvPr id="15" name="Rechteck 14"/>
          <p:cNvSpPr/>
          <p:nvPr/>
        </p:nvSpPr>
        <p:spPr>
          <a:xfrm>
            <a:off x="15045241" y="20940216"/>
            <a:ext cx="184730" cy="923330"/>
          </a:xfrm>
          <a:prstGeom prst="rect">
            <a:avLst/>
          </a:prstGeom>
          <a:noFill/>
        </p:spPr>
        <p:txBody>
          <a:bodyPr wrap="none" lIns="91440" tIns="45720" rIns="91440" bIns="45720">
            <a:spAutoFit/>
          </a:bodyPr>
          <a:lstStyle/>
          <a:p>
            <a:pPr algn="ctr"/>
            <a:endParaRPr lang="de-DE"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pic>
        <p:nvPicPr>
          <p:cNvPr id="4" name="Grafik 3">
            <a:extLst>
              <a:ext uri="{FF2B5EF4-FFF2-40B4-BE49-F238E27FC236}">
                <a16:creationId xmlns:a16="http://schemas.microsoft.com/office/drawing/2014/main" id="{A1F1A7EF-64FA-6B66-ECFC-457B2A7920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167056" y="37475221"/>
            <a:ext cx="4410963" cy="4500142"/>
          </a:xfrm>
          <a:prstGeom prst="rect">
            <a:avLst/>
          </a:prstGeom>
        </p:spPr>
      </p:pic>
      <p:pic>
        <p:nvPicPr>
          <p:cNvPr id="40" name="Grafik 3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230879" y="1428632"/>
            <a:ext cx="5660598" cy="2685403"/>
          </a:xfrm>
          <a:prstGeom prst="rect">
            <a:avLst/>
          </a:prstGeom>
        </p:spPr>
      </p:pic>
      <p:pic>
        <p:nvPicPr>
          <p:cNvPr id="2" name="Grafik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70801" y="5736751"/>
            <a:ext cx="3861760" cy="3895635"/>
          </a:xfrm>
          <a:prstGeom prst="rect">
            <a:avLst/>
          </a:prstGeom>
        </p:spPr>
      </p:pic>
      <p:sp>
        <p:nvSpPr>
          <p:cNvPr id="3" name="Textfeld 2"/>
          <p:cNvSpPr txBox="1"/>
          <p:nvPr/>
        </p:nvSpPr>
        <p:spPr>
          <a:xfrm>
            <a:off x="5658347" y="7142787"/>
            <a:ext cx="7015165" cy="1154932"/>
          </a:xfrm>
          <a:prstGeom prst="rect">
            <a:avLst/>
          </a:prstGeom>
          <a:noFill/>
        </p:spPr>
        <p:txBody>
          <a:bodyPr wrap="square" rtlCol="0">
            <a:spAutoFit/>
          </a:bodyPr>
          <a:lstStyle/>
          <a:p>
            <a:r>
              <a:rPr lang="de-DE" dirty="0"/>
              <a:t>Afrikanische Union</a:t>
            </a:r>
          </a:p>
        </p:txBody>
      </p:sp>
      <p:sp>
        <p:nvSpPr>
          <p:cNvPr id="5" name="Textfeld 4"/>
          <p:cNvSpPr txBox="1"/>
          <p:nvPr/>
        </p:nvSpPr>
        <p:spPr>
          <a:xfrm>
            <a:off x="15785825" y="7082657"/>
            <a:ext cx="6931834" cy="1154932"/>
          </a:xfrm>
          <a:prstGeom prst="rect">
            <a:avLst/>
          </a:prstGeom>
          <a:noFill/>
        </p:spPr>
        <p:txBody>
          <a:bodyPr wrap="none" rtlCol="0">
            <a:spAutoFit/>
          </a:bodyPr>
          <a:lstStyle/>
          <a:p>
            <a:r>
              <a:rPr lang="de-DE" dirty="0"/>
              <a:t>Europäische Union</a:t>
            </a:r>
          </a:p>
        </p:txBody>
      </p:sp>
    </p:spTree>
    <p:extLst>
      <p:ext uri="{BB962C8B-B14F-4D97-AF65-F5344CB8AC3E}">
        <p14:creationId xmlns:p14="http://schemas.microsoft.com/office/powerpoint/2010/main" val="229504670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412</Words>
  <Application>Microsoft Office PowerPoint</Application>
  <PresentationFormat>Custom</PresentationFormat>
  <Paragraphs>34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vt:lpstr>
      <vt:lpstr>Vergleich Afrikanische Union und Europäische Union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Kohlenhydratbedarf bei Kinder und Jugendlichen</dc:title>
  <dc:creator>Windows-Benutzer</dc:creator>
  <cp:lastModifiedBy>Denil Santos</cp:lastModifiedBy>
  <cp:revision>57</cp:revision>
  <dcterms:created xsi:type="dcterms:W3CDTF">2020-11-09T06:47:03Z</dcterms:created>
  <dcterms:modified xsi:type="dcterms:W3CDTF">2024-02-16T12:40:49Z</dcterms:modified>
</cp:coreProperties>
</file>