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7"/>
  </p:notesMasterIdLst>
  <p:handoutMasterIdLst>
    <p:handoutMasterId r:id="rId18"/>
  </p:handoutMasterIdLst>
  <p:sldIdLst>
    <p:sldId id="256" r:id="rId5"/>
    <p:sldId id="381" r:id="rId6"/>
    <p:sldId id="382" r:id="rId7"/>
    <p:sldId id="384" r:id="rId8"/>
    <p:sldId id="388" r:id="rId9"/>
    <p:sldId id="386" r:id="rId10"/>
    <p:sldId id="387" r:id="rId11"/>
    <p:sldId id="385" r:id="rId12"/>
    <p:sldId id="389" r:id="rId13"/>
    <p:sldId id="390" r:id="rId14"/>
    <p:sldId id="391" r:id="rId15"/>
    <p:sldId id="392" r:id="rId16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280C2"/>
    <a:srgbClr val="C7EA94"/>
    <a:srgbClr val="C7EA8E"/>
    <a:srgbClr val="99FF66"/>
    <a:srgbClr val="FFFF66"/>
    <a:srgbClr val="008000"/>
    <a:srgbClr val="000099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9640" autoAdjust="0"/>
  </p:normalViewPr>
  <p:slideViewPr>
    <p:cSldViewPr snapToGrid="0">
      <p:cViewPr varScale="1">
        <p:scale>
          <a:sx n="70" d="100"/>
          <a:sy n="70" d="100"/>
        </p:scale>
        <p:origin x="1128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5" tIns="47703" rIns="95405" bIns="47703" numCol="1" anchor="t" anchorCtr="0" compatLnSpc="1">
            <a:prstTxWarp prst="textNoShape">
              <a:avLst/>
            </a:prstTxWarp>
          </a:bodyPr>
          <a:lstStyle>
            <a:lvl1pPr>
              <a:defRPr kumimoji="0"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3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5" tIns="47703" rIns="95405" bIns="47703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264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5" tIns="47703" rIns="95405" bIns="47703" numCol="1" anchor="b" anchorCtr="0" compatLnSpc="1">
            <a:prstTxWarp prst="textNoShape">
              <a:avLst/>
            </a:prstTxWarp>
          </a:bodyPr>
          <a:lstStyle>
            <a:lvl1pPr>
              <a:defRPr kumimoji="0"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6" y="9720264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5" tIns="47703" rIns="95405" bIns="47703" numCol="1" anchor="b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BD9C13B-F167-4860-A685-3143BBCAB4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6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76574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5" tIns="47703" rIns="95405" bIns="47703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9" y="3"/>
            <a:ext cx="3076574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5" tIns="47703" rIns="95405" bIns="4770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14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860929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5" tIns="47703" rIns="95405" bIns="47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853"/>
            <a:ext cx="3076574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5" tIns="47703" rIns="95405" bIns="47703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9" y="9721853"/>
            <a:ext cx="3076574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5" tIns="47703" rIns="95405" bIns="4770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024F23BA-1755-438E-898B-E6FF740DBE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364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AFD01-ACBF-4BF1-8B2D-95D5051205B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589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AACD1-0A7D-0F40-0DA9-6A8D5C628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EF52D13B-5D3F-103E-79A1-E73A540C5E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12ECDFAE-E2A4-0563-9EDA-9EC4AC4BF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B20628AA-BA35-67B4-F784-8A6E65CBE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347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DE32E-52AF-B116-6295-3E8B49FC5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3C7EA8EC-DF69-0501-8F98-732DDFD8D7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519FD9B8-91B8-FDE6-67E1-1EF1E9E19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CEE6FCD4-89E8-FD4D-E918-8FA4ED3A1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71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B4666-CEDA-BED1-0F58-D391FB220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69EDEFB1-B247-16FC-05D6-67C106A19F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5C7FE9BD-497A-B49C-1CF1-060E470B2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1152B2D0-6BAF-90A9-7B2F-3A256EB8D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05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/>
              <a:t>Diese Herausforderungen können nur gemeinsam gelöst werden.</a:t>
            </a: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2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4DFB5-A284-BC0C-9454-7247E20AC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C08959F4-C834-BDFB-C8A6-EBE08A281C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DBBFB921-0EB2-720A-FC52-978EF5E9E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5261F50C-7502-0ED6-FBE9-CB7A87701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85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D8FC2-8C1A-1499-FE52-5538790EE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DE0CD793-3C16-0A59-12BB-17440C0817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5C5AB6EC-36E7-FE81-9EBC-BAFDED49C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5780D5FD-C93A-5381-0F6C-4EAFFAB2B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1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80CD7-74DB-B6A1-36D9-DD7713800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A9719307-C5A6-C76E-EE8F-63C77394F8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4506315F-8859-68E2-E8E8-5BFF5D2F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6E29E2A3-F8DD-975A-F138-2551DC46B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52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63A5A-B037-79FE-70C0-6FDF71C59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EC939A5E-AC45-EA74-B222-3FB81402FF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B04851B1-BA4B-D7C2-8D5A-7C51F6D3F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94C3A9F2-B2EE-AD56-C09C-A67170AB7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7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DBA82-EB42-0FDC-91DC-A28A8C7A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4B0FC2A7-E1E8-26FC-F1CA-E2436FD690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F94D0046-CA82-0F8E-26D2-6C1FD0BB7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4D6D83EC-8B21-8454-BD3E-8F06E49F1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2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9D428-9CDA-FC9C-EBB5-661793257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DAD03229-1888-E7FA-942F-E99FDA05C8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ADF5D4D8-DA9B-6CB2-313A-B8F26D495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69077A8E-0A9D-EC91-7686-45A46C2FB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27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B5ADE-0959-3936-75FB-CECCE0553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DF21F0DF-9F90-7E88-397B-B3D4D66765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A5D14E4A-664C-9300-7385-3E7FD563C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6C0788D7-9987-78DB-930F-8B64F8A40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93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 flipH="1" flipV="1">
            <a:off x="1468340" y="3410251"/>
            <a:ext cx="934352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000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462203" y="2495851"/>
            <a:ext cx="9343528" cy="1828800"/>
          </a:xfrm>
        </p:spPr>
        <p:txBody>
          <a:bodyPr/>
          <a:lstStyle>
            <a:lvl1pPr marL="838200" indent="-838200" algn="r">
              <a:buFontTx/>
              <a:buAutoNum type="arabicPeriod"/>
              <a:defRPr/>
            </a:lvl1pPr>
          </a:lstStyle>
          <a:p>
            <a:r>
              <a:rPr lang="de-DE"/>
              <a:t>Titel Zeile 1</a:t>
            </a:r>
            <a:br>
              <a:rPr lang="de-DE"/>
            </a:br>
            <a:r>
              <a:rPr lang="de-DE"/>
              <a:t>Titel Zeile 1</a:t>
            </a:r>
          </a:p>
        </p:txBody>
      </p:sp>
      <p:pic>
        <p:nvPicPr>
          <p:cNvPr id="2" name="Picture 21">
            <a:extLst>
              <a:ext uri="{FF2B5EF4-FFF2-40B4-BE49-F238E27FC236}">
                <a16:creationId xmlns:a16="http://schemas.microsoft.com/office/drawing/2014/main" id="{F529319B-B454-FE0D-F5D0-DA07C518F2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97890" y="178493"/>
            <a:ext cx="1761363" cy="82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61160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309637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70952" y="260350"/>
            <a:ext cx="2813049" cy="58356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1" y="260350"/>
            <a:ext cx="8235951" cy="58356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496508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10363200" cy="685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667" y="1557338"/>
            <a:ext cx="5380567" cy="45386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3434" y="1557338"/>
            <a:ext cx="5380567" cy="45386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5790505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82716"/>
            <a:ext cx="10363200" cy="49877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0705876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850708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667" y="1557338"/>
            <a:ext cx="5380567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3434" y="1557338"/>
            <a:ext cx="5380567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277499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569063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751486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1BDA464-DE84-9AFA-F224-D7A62E133B3C}"/>
              </a:ext>
            </a:extLst>
          </p:cNvPr>
          <p:cNvSpPr txBox="1"/>
          <p:nvPr userDrawn="1"/>
        </p:nvSpPr>
        <p:spPr>
          <a:xfrm>
            <a:off x="1174011" y="13262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800" dirty="0">
                <a:latin typeface="+mn-lt"/>
              </a:rPr>
              <a:t>Standardschriftart </a:t>
            </a:r>
          </a:p>
        </p:txBody>
      </p:sp>
    </p:spTree>
    <p:extLst>
      <p:ext uri="{BB962C8B-B14F-4D97-AF65-F5344CB8AC3E}">
        <p14:creationId xmlns:p14="http://schemas.microsoft.com/office/powerpoint/2010/main" val="82069769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9689711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0807236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30904"/>
            <a:ext cx="9771455" cy="5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einfügen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557338"/>
            <a:ext cx="10964333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11562270" y="6491440"/>
            <a:ext cx="541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CD006DB9-BEA4-4A99-955A-FD0FFAA96493}" type="slidenum">
              <a:rPr lang="de-DE" sz="1400" smtClean="0"/>
              <a:pPr eaLnBrk="1" hangingPunct="1">
                <a:defRPr/>
              </a:pPr>
              <a:t>‹Nr.›</a:t>
            </a:fld>
            <a:endParaRPr lang="de-DE" sz="1400" dirty="0"/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440267" y="784952"/>
            <a:ext cx="80645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000" dirty="0"/>
          </a:p>
        </p:txBody>
      </p:sp>
      <p:pic>
        <p:nvPicPr>
          <p:cNvPr id="2" name="Picture 21">
            <a:extLst>
              <a:ext uri="{FF2B5EF4-FFF2-40B4-BE49-F238E27FC236}">
                <a16:creationId xmlns:a16="http://schemas.microsoft.com/office/drawing/2014/main" id="{907E4698-9672-9490-EEE6-0D1F5C6C06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97890" y="178493"/>
            <a:ext cx="1761363" cy="82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q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MwXNOxhhYL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?utm_source=link-attribution&amp;utm_medium=referral&amp;utm_campaign=image&amp;utm_content=5425872" TargetMode="External"/><Relationship Id="rId5" Type="http://schemas.openxmlformats.org/officeDocument/2006/relationships/hyperlink" Target="https://pixabay.com/users/surprising_snapshots-11873433/?utm_source=link-attribution&amp;utm_medium=referral&amp;utm_campaign=image&amp;utm_content=5425872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s://youtu.be/8rMEbakgFbI" TargetMode="External"/><Relationship Id="rId4" Type="http://schemas.openxmlformats.org/officeDocument/2006/relationships/hyperlink" Target="http://www.youtube.com/watch?v=MwXNOxhhYL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88612" y="2837647"/>
            <a:ext cx="9291684" cy="105116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  <a:defRPr/>
            </a:pPr>
            <a:r>
              <a:rPr lang="de-DE" sz="3400" noProof="0" dirty="0">
                <a:latin typeface="+mn-lt"/>
              </a:rPr>
              <a:t>Weniger Screen Zeit, mehr Leben</a:t>
            </a:r>
            <a:br>
              <a:rPr lang="de-DE" sz="3400" noProof="0" dirty="0">
                <a:latin typeface="+mn-lt"/>
              </a:rPr>
            </a:br>
            <a:r>
              <a:rPr lang="de-DE" sz="3400" noProof="0" dirty="0">
                <a:latin typeface="+mn-lt"/>
              </a:rPr>
              <a:t>Wo liegen die Probleme?</a:t>
            </a:r>
            <a:endParaRPr lang="en-GB" sz="3400" noProof="0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254A2F3-13DB-53E0-81D8-49A0F298277B}"/>
              </a:ext>
            </a:extLst>
          </p:cNvPr>
          <p:cNvSpPr txBox="1"/>
          <p:nvPr/>
        </p:nvSpPr>
        <p:spPr>
          <a:xfrm>
            <a:off x="0" y="6596390"/>
            <a:ext cx="13041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100">
                <a:latin typeface="+mn-lt"/>
              </a:defRPr>
            </a:lvl1pPr>
          </a:lstStyle>
          <a:p>
            <a:r>
              <a:rPr lang="de-DE" dirty="0"/>
              <a:t>31.10.2025</a:t>
            </a:r>
          </a:p>
        </p:txBody>
      </p:sp>
      <p:pic>
        <p:nvPicPr>
          <p:cNvPr id="2" name="Grafik 1" descr="Ein Bild, das Text, Cartoon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568D5EBF-E482-63CF-8C16-3E67C1AD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6" y="993848"/>
            <a:ext cx="3079226" cy="1707585"/>
          </a:xfrm>
          <a:prstGeom prst="rect">
            <a:avLst/>
          </a:prstGeom>
        </p:spPr>
      </p:pic>
      <p:pic>
        <p:nvPicPr>
          <p:cNvPr id="9" name="Grafik 8" descr="Ein Bild, das Person, draußen, Baum, Kleidung enthält.&#10;&#10;Automatisch generierte Beschreibung">
            <a:extLst>
              <a:ext uri="{FF2B5EF4-FFF2-40B4-BE49-F238E27FC236}">
                <a16:creationId xmlns:a16="http://schemas.microsoft.com/office/drawing/2014/main" id="{F27A1565-D70A-228B-FD3B-44723A63E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47" y="3888811"/>
            <a:ext cx="4063276" cy="270779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7997DC4-4DCA-6B69-8607-4E24B26B787F}"/>
              </a:ext>
            </a:extLst>
          </p:cNvPr>
          <p:cNvSpPr txBox="1"/>
          <p:nvPr/>
        </p:nvSpPr>
        <p:spPr>
          <a:xfrm>
            <a:off x="1616779" y="6596390"/>
            <a:ext cx="2590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Image by </a:t>
            </a:r>
            <a:r>
              <a:rPr lang="en-US" sz="1100" dirty="0">
                <a:latin typeface="+mn-lt"/>
                <a:hlinkClick r:id="rId5"/>
              </a:rPr>
              <a:t>Mircea Iancu</a:t>
            </a:r>
            <a:r>
              <a:rPr lang="en-US" sz="1100" dirty="0">
                <a:latin typeface="+mn-lt"/>
              </a:rPr>
              <a:t> from </a:t>
            </a:r>
            <a:r>
              <a:rPr lang="en-US" sz="1100" dirty="0">
                <a:latin typeface="+mn-lt"/>
                <a:hlinkClick r:id="rId6"/>
              </a:rPr>
              <a:t>Pixabay</a:t>
            </a:r>
            <a:endParaRPr lang="de-DE" sz="1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79CD5D-BF25-5683-4286-B6374D6AA83F}"/>
              </a:ext>
            </a:extLst>
          </p:cNvPr>
          <p:cNvSpPr txBox="1"/>
          <p:nvPr/>
        </p:nvSpPr>
        <p:spPr>
          <a:xfrm>
            <a:off x="268816" y="117944"/>
            <a:ext cx="6241626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“Less Screen Time, More Life” </a:t>
            </a:r>
            <a:r>
              <a:rPr lang="en-GB" sz="20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https://www.youtube.com/watch?v=MwXNOxhhYLg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Grafik 3" descr="Ein Bild, das Kleidung, Menschliches Gesicht, Mobiliar, Junge enthält.&#10;&#10;KI-generierte Inhalte können fehlerhaft sein.">
            <a:extLst>
              <a:ext uri="{FF2B5EF4-FFF2-40B4-BE49-F238E27FC236}">
                <a16:creationId xmlns:a16="http://schemas.microsoft.com/office/drawing/2014/main" id="{41B18696-B703-BCDA-A9DA-C732A2F437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18" y="3581792"/>
            <a:ext cx="2096935" cy="31454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3DE6976-839A-5DE5-5C55-39E116631A3B}"/>
              </a:ext>
            </a:extLst>
          </p:cNvPr>
          <p:cNvSpPr txBox="1"/>
          <p:nvPr/>
        </p:nvSpPr>
        <p:spPr>
          <a:xfrm>
            <a:off x="4629150" y="4965174"/>
            <a:ext cx="11591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0" noProof="0" dirty="0">
                <a:solidFill>
                  <a:srgbClr val="FF0000"/>
                </a:solidFill>
                <a:latin typeface="+mn-lt"/>
              </a:rPr>
              <a:t>?</a:t>
            </a:r>
            <a:endParaRPr lang="de-DE" sz="10000" dirty="0">
              <a:solidFill>
                <a:srgbClr val="FF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428D35-46B8-83E8-1973-0905303C04A6}"/>
              </a:ext>
            </a:extLst>
          </p:cNvPr>
          <p:cNvSpPr txBox="1"/>
          <p:nvPr/>
        </p:nvSpPr>
        <p:spPr>
          <a:xfrm>
            <a:off x="5424592" y="4574649"/>
            <a:ext cx="11591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0" noProof="0" dirty="0">
                <a:solidFill>
                  <a:srgbClr val="FF0000"/>
                </a:solidFill>
                <a:latin typeface="+mn-lt"/>
              </a:rPr>
              <a:t>?</a:t>
            </a:r>
            <a:endParaRPr lang="de-DE" sz="7000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F9ACAB-BF94-B5C7-DE41-9B9CB867BE94}"/>
              </a:ext>
            </a:extLst>
          </p:cNvPr>
          <p:cNvSpPr txBox="1"/>
          <p:nvPr/>
        </p:nvSpPr>
        <p:spPr>
          <a:xfrm>
            <a:off x="6096000" y="4257288"/>
            <a:ext cx="11591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noProof="0" dirty="0">
                <a:solidFill>
                  <a:srgbClr val="FF0000"/>
                </a:solidFill>
                <a:latin typeface="+mn-lt"/>
              </a:rPr>
              <a:t>?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54B7BA-90C0-76B6-5ECB-B165EE510C94}"/>
              </a:ext>
            </a:extLst>
          </p:cNvPr>
          <p:cNvSpPr txBox="1"/>
          <p:nvPr/>
        </p:nvSpPr>
        <p:spPr>
          <a:xfrm>
            <a:off x="5600921" y="6061561"/>
            <a:ext cx="3947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noProof="0" dirty="0">
                <a:latin typeface="+mn-lt"/>
              </a:rPr>
              <a:t>Schritt 1 von 2 ;-) </a:t>
            </a:r>
            <a:endParaRPr lang="de-DE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A49FA-411C-095F-4E36-7722BAD7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id="{D970B234-3C65-6579-F338-668BB87AE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560" y="230904"/>
            <a:ext cx="10040695" cy="549318"/>
          </a:xfrm>
        </p:spPr>
        <p:txBody>
          <a:bodyPr/>
          <a:lstStyle/>
          <a:p>
            <a:pPr eaLnBrk="1" hangingPunct="1">
              <a:defRPr/>
            </a:pPr>
            <a:r>
              <a:rPr lang="de-DE" sz="2200" dirty="0"/>
              <a:t>Challenge #8 - </a:t>
            </a:r>
            <a:r>
              <a:rPr lang="en-US" sz="2200" dirty="0">
                <a:effectLst/>
              </a:rPr>
              <a:t>Your phone is your go-to escape from every bad feeling? </a:t>
            </a:r>
            <a:endParaRPr lang="de-DE" sz="2200" noProof="0" dirty="0">
              <a:latin typeface="+mn-lt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D648D027-6032-6DE9-3E33-7385FE50FB54}"/>
              </a:ext>
            </a:extLst>
          </p:cNvPr>
          <p:cNvSpPr txBox="1">
            <a:spLocks/>
          </p:cNvSpPr>
          <p:nvPr/>
        </p:nvSpPr>
        <p:spPr bwMode="auto">
          <a:xfrm>
            <a:off x="356702" y="849331"/>
            <a:ext cx="10671629" cy="72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spcBef>
                <a:spcPts val="600"/>
              </a:spcBef>
              <a:buNone/>
            </a:pPr>
            <a:r>
              <a:rPr kumimoji="0" lang="de-DE" kern="0" dirty="0"/>
              <a:t>8.	</a:t>
            </a:r>
            <a:r>
              <a:rPr lang="de-DE" dirty="0"/>
              <a:t>Dein Handy ist dein Fluchtweg bei jedem schlechten Gefühl. </a:t>
            </a:r>
            <a:br>
              <a:rPr lang="de-DE" dirty="0"/>
            </a:br>
            <a:r>
              <a:rPr lang="de-DE" dirty="0"/>
              <a:t>&gt; </a:t>
            </a:r>
            <a:r>
              <a:rPr kumimoji="0" lang="de-DE" kern="0" dirty="0"/>
              <a:t>Warum ist das ein Problem?</a:t>
            </a:r>
          </a:p>
        </p:txBody>
      </p:sp>
      <p:pic>
        <p:nvPicPr>
          <p:cNvPr id="11" name="Grafik 10" descr="Marke 8 Silhouette">
            <a:extLst>
              <a:ext uri="{FF2B5EF4-FFF2-40B4-BE49-F238E27FC236}">
                <a16:creationId xmlns:a16="http://schemas.microsoft.com/office/drawing/2014/main" id="{FDB0889A-E94B-71E5-6AB0-A5D132515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pic>
        <p:nvPicPr>
          <p:cNvPr id="30" name="Grafik 29" descr="Ein Bild, das Cartoon, Mobiliar, Zeichnung, Couch enthält.&#10;&#10;KI-generierte Inhalte können fehlerhaft sein.">
            <a:extLst>
              <a:ext uri="{FF2B5EF4-FFF2-40B4-BE49-F238E27FC236}">
                <a16:creationId xmlns:a16="http://schemas.microsoft.com/office/drawing/2014/main" id="{E7453A36-D23E-73DF-4867-FBA4CDC8C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/>
          <a:stretch>
            <a:fillRect/>
          </a:stretch>
        </p:blipFill>
        <p:spPr>
          <a:xfrm>
            <a:off x="9060516" y="1213759"/>
            <a:ext cx="2997648" cy="2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86436-5A20-E4D8-589D-48E70E911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id="{44C0EBFA-203B-79D9-F182-F086DCC5F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600" dirty="0"/>
              <a:t>Challenge #9 - </a:t>
            </a:r>
            <a:r>
              <a:rPr lang="en-US" sz="2600" dirty="0">
                <a:effectLst/>
              </a:rPr>
              <a:t>Your creativity feels dead inside? </a:t>
            </a:r>
            <a:endParaRPr lang="de-DE" sz="2600" noProof="0" dirty="0">
              <a:latin typeface="+mn-lt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DE5C3647-5F7C-DFC7-BF77-D721510131F5}"/>
              </a:ext>
            </a:extLst>
          </p:cNvPr>
          <p:cNvSpPr txBox="1">
            <a:spLocks/>
          </p:cNvSpPr>
          <p:nvPr/>
        </p:nvSpPr>
        <p:spPr bwMode="auto">
          <a:xfrm>
            <a:off x="356702" y="849331"/>
            <a:ext cx="10671629" cy="72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spcBef>
                <a:spcPts val="600"/>
              </a:spcBef>
              <a:buNone/>
            </a:pPr>
            <a:r>
              <a:rPr kumimoji="0" lang="de-DE" kern="0" dirty="0"/>
              <a:t>9.	</a:t>
            </a:r>
            <a:r>
              <a:rPr lang="de-DE" dirty="0"/>
              <a:t>Deine Kreativität fühlt sich tot an. </a:t>
            </a:r>
            <a:br>
              <a:rPr lang="de-DE" dirty="0"/>
            </a:br>
            <a:r>
              <a:rPr lang="de-DE" dirty="0"/>
              <a:t>&gt; Wieso passiert das? </a:t>
            </a:r>
            <a:r>
              <a:rPr kumimoji="0" lang="de-DE" kern="0" dirty="0"/>
              <a:t>Warum ist das ein Problem?</a:t>
            </a:r>
          </a:p>
        </p:txBody>
      </p:sp>
      <p:pic>
        <p:nvPicPr>
          <p:cNvPr id="17" name="Grafik 16" descr="Marke 9 Silhouette">
            <a:extLst>
              <a:ext uri="{FF2B5EF4-FFF2-40B4-BE49-F238E27FC236}">
                <a16:creationId xmlns:a16="http://schemas.microsoft.com/office/drawing/2014/main" id="{7EF42531-915C-D1AF-998C-7CF52C1A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pic>
        <p:nvPicPr>
          <p:cNvPr id="5" name="Grafik 4" descr="Ein Bild, das Cartoon, Zeichnung, Darstellung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F2B10A2E-7FB1-C756-79DB-AC617718A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2" y="1158741"/>
            <a:ext cx="2712210" cy="27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0F28D-076A-A3C2-E509-3A3CFC7D5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id="{ABB3E9A9-41BC-41CD-A353-272D71304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600" dirty="0"/>
              <a:t>Challenge #10 - </a:t>
            </a:r>
            <a:r>
              <a:rPr lang="en-US" sz="2600" dirty="0">
                <a:effectLst/>
              </a:rPr>
              <a:t>You struggle to sit with silence? </a:t>
            </a:r>
            <a:endParaRPr lang="de-DE" sz="2600" noProof="0" dirty="0">
              <a:latin typeface="+mn-lt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63A9EFF-2A23-75E2-BBEA-2F2171D65097}"/>
              </a:ext>
            </a:extLst>
          </p:cNvPr>
          <p:cNvSpPr txBox="1">
            <a:spLocks/>
          </p:cNvSpPr>
          <p:nvPr/>
        </p:nvSpPr>
        <p:spPr bwMode="auto">
          <a:xfrm>
            <a:off x="356702" y="849331"/>
            <a:ext cx="10671629" cy="72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spcBef>
                <a:spcPts val="600"/>
              </a:spcBef>
              <a:buNone/>
            </a:pPr>
            <a:r>
              <a:rPr kumimoji="0" lang="de-DE" kern="0" dirty="0"/>
              <a:t>10.	 </a:t>
            </a:r>
            <a:r>
              <a:rPr lang="de-DE" dirty="0"/>
              <a:t>Du hast Schwierigkeiten, in der Stille zu sitzen. </a:t>
            </a:r>
            <a:br>
              <a:rPr lang="de-DE" dirty="0"/>
            </a:br>
            <a:r>
              <a:rPr lang="de-DE" dirty="0"/>
              <a:t>&gt; </a:t>
            </a:r>
            <a:r>
              <a:rPr kumimoji="0" lang="de-DE" kern="0" dirty="0"/>
              <a:t>Warum ist das ein Problem?</a:t>
            </a:r>
          </a:p>
        </p:txBody>
      </p:sp>
      <p:pic>
        <p:nvPicPr>
          <p:cNvPr id="13" name="Grafik 12" descr="Marke 10 Silhouette">
            <a:extLst>
              <a:ext uri="{FF2B5EF4-FFF2-40B4-BE49-F238E27FC236}">
                <a16:creationId xmlns:a16="http://schemas.microsoft.com/office/drawing/2014/main" id="{FB0C8EC9-1F72-8DB0-5417-704ED349F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pic>
        <p:nvPicPr>
          <p:cNvPr id="9" name="Grafik 8" descr="Ein Bild, das Menschliches Gesicht, Zeichnung, Cartoon, Darstellung enthält.&#10;&#10;KI-generierte Inhalte können fehlerhaft sein.">
            <a:extLst>
              <a:ext uri="{FF2B5EF4-FFF2-40B4-BE49-F238E27FC236}">
                <a16:creationId xmlns:a16="http://schemas.microsoft.com/office/drawing/2014/main" id="{991B67AF-775F-C145-4223-1EE38F3526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21" y="1183413"/>
            <a:ext cx="2011390" cy="30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raw (1024×1536)">
            <a:extLst>
              <a:ext uri="{FF2B5EF4-FFF2-40B4-BE49-F238E27FC236}">
                <a16:creationId xmlns:a16="http://schemas.microsoft.com/office/drawing/2014/main" id="{33A382A1-7EE9-BD19-84EC-CE3B3A8F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3697362"/>
            <a:ext cx="2071233" cy="31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2">
            <a:extLst>
              <a:ext uri="{FF2B5EF4-FFF2-40B4-BE49-F238E27FC236}">
                <a16:creationId xmlns:a16="http://schemas.microsoft.com/office/drawing/2014/main" id="{3E5E94C3-ACEE-4D16-9C3A-ED6A93DA9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000" noProof="0" dirty="0">
                <a:latin typeface="+mn-lt"/>
              </a:rPr>
              <a:t>Zehn Herausforderungen – Our Challenge!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8502AEC5-EE1B-2FF9-F17D-0C0618CF03EC}"/>
              </a:ext>
            </a:extLst>
          </p:cNvPr>
          <p:cNvSpPr txBox="1">
            <a:spLocks/>
          </p:cNvSpPr>
          <p:nvPr/>
        </p:nvSpPr>
        <p:spPr bwMode="auto">
          <a:xfrm>
            <a:off x="329808" y="1028700"/>
            <a:ext cx="10671629" cy="498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spcBef>
                <a:spcPts val="600"/>
              </a:spcBef>
              <a:buNone/>
            </a:pPr>
            <a:r>
              <a:rPr kumimoji="0" lang="de-DE" sz="1800" kern="0" dirty="0"/>
              <a:t>Warum sind diese 10 Punkte ein Problem für uns? </a:t>
            </a:r>
            <a:r>
              <a:rPr lang="en-GB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www.youtube.com/watch?v=MwXNOxhhYLg</a:t>
            </a:r>
            <a:r>
              <a:rPr lang="de-DE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58775" indent="-358775">
              <a:spcBef>
                <a:spcPts val="1200"/>
              </a:spcBef>
              <a:buFont typeface="Wingdings" pitchFamily="2" charset="2"/>
              <a:buAutoNum type="arabicPeriod"/>
            </a:pPr>
            <a:r>
              <a:rPr kumimoji="0" lang="de-DE" sz="1800" kern="0" dirty="0"/>
              <a:t>Du greifst unbewusst ständig zum Handy. </a:t>
            </a:r>
          </a:p>
          <a:p>
            <a:pPr marL="358775" indent="-358775">
              <a:spcBef>
                <a:spcPts val="1200"/>
              </a:spcBef>
              <a:buFont typeface="Wingdings" pitchFamily="2" charset="2"/>
              <a:buAutoNum type="arabicPeriod"/>
            </a:pPr>
            <a:r>
              <a:rPr kumimoji="0" lang="de-DE" sz="1800" kern="0" dirty="0"/>
              <a:t>Du fühlst dich unruhig ohne Handy.</a:t>
            </a:r>
          </a:p>
          <a:p>
            <a:pPr marL="358775" indent="-358775">
              <a:spcBef>
                <a:spcPts val="1200"/>
              </a:spcBef>
              <a:buFont typeface="Wingdings" pitchFamily="2" charset="2"/>
              <a:buAutoNum type="arabicPeriod" startAt="3"/>
            </a:pPr>
            <a:r>
              <a:rPr kumimoji="0" lang="de-DE" sz="1800" kern="0" dirty="0"/>
              <a:t>Dein Schlaf ist unruhig. &gt; Was triggered uns? </a:t>
            </a:r>
          </a:p>
          <a:p>
            <a:pPr marL="358775" indent="-358775">
              <a:spcBef>
                <a:spcPts val="1200"/>
              </a:spcBef>
              <a:buFont typeface="Wingdings" pitchFamily="2" charset="2"/>
              <a:buAutoNum type="arabicPeriod" startAt="3"/>
            </a:pPr>
            <a:r>
              <a:rPr kumimoji="0" lang="de-DE" sz="1800" kern="0" dirty="0"/>
              <a:t>Du kannst einen Moment nicht genießen, ohne ihn zu filmen.</a:t>
            </a:r>
          </a:p>
          <a:p>
            <a:pPr marL="358775" indent="-358775">
              <a:spcBef>
                <a:spcPts val="1200"/>
              </a:spcBef>
              <a:buFont typeface="Wingdings" pitchFamily="2" charset="2"/>
              <a:buNone/>
            </a:pPr>
            <a:r>
              <a:rPr kumimoji="0" lang="de-DE" sz="1800" kern="0" dirty="0"/>
              <a:t>5.	Du sagst, du hast keine Zeit – aber drei Stunden verschwinden online.</a:t>
            </a:r>
          </a:p>
          <a:p>
            <a:pPr marL="358775" indent="-358775">
              <a:spcBef>
                <a:spcPts val="1200"/>
              </a:spcBef>
              <a:buFont typeface="Wingdings" pitchFamily="2" charset="2"/>
              <a:buNone/>
            </a:pPr>
            <a:r>
              <a:rPr kumimoji="0" lang="de-DE" sz="1800" kern="0" dirty="0"/>
              <a:t>6.	Beziehungen werden oberflächlicher.</a:t>
            </a:r>
          </a:p>
          <a:p>
            <a:pPr marL="358775" indent="-358775">
              <a:spcBef>
                <a:spcPts val="1200"/>
              </a:spcBef>
              <a:buFont typeface="Wingdings" pitchFamily="2" charset="2"/>
              <a:buNone/>
            </a:pPr>
            <a:r>
              <a:rPr kumimoji="0" lang="de-DE" sz="1800" kern="0" dirty="0"/>
              <a:t>7.	Du fühlst dich geistig erschöpft von zu vielen Infos.</a:t>
            </a:r>
          </a:p>
          <a:p>
            <a:pPr marL="358775" indent="-358775">
              <a:spcBef>
                <a:spcPts val="1200"/>
              </a:spcBef>
              <a:buFont typeface="Wingdings" pitchFamily="2" charset="2"/>
              <a:buNone/>
            </a:pPr>
            <a:r>
              <a:rPr kumimoji="0" lang="de-DE" sz="1800" kern="0" dirty="0"/>
              <a:t>8.	Dein Handy ist dein Fluchtweg bei jedem schlechten Gefühl.</a:t>
            </a:r>
          </a:p>
          <a:p>
            <a:pPr marL="358775" indent="-358775">
              <a:spcBef>
                <a:spcPts val="1200"/>
              </a:spcBef>
              <a:buFont typeface="Wingdings" pitchFamily="2" charset="2"/>
              <a:buAutoNum type="arabicPeriod" startAt="9"/>
            </a:pPr>
            <a:r>
              <a:rPr kumimoji="0" lang="de-DE" sz="1800" kern="0" dirty="0"/>
              <a:t>Deine Kreativität fühlt sich tot an.</a:t>
            </a:r>
          </a:p>
          <a:p>
            <a:pPr marL="358775" indent="-358775">
              <a:spcBef>
                <a:spcPts val="1200"/>
              </a:spcBef>
              <a:buFont typeface="Wingdings" pitchFamily="2" charset="2"/>
              <a:buAutoNum type="arabicPeriod" startAt="9"/>
            </a:pPr>
            <a:r>
              <a:rPr kumimoji="0" lang="de-DE" sz="1800" kern="0" dirty="0"/>
              <a:t>Du hast Schwierigkeiten, in der Stille zu sitzen.</a:t>
            </a:r>
          </a:p>
          <a:p>
            <a:pPr marL="0" indent="0">
              <a:spcBef>
                <a:spcPts val="1200"/>
              </a:spcBef>
              <a:buNone/>
            </a:pPr>
            <a:r>
              <a:rPr kumimoji="0" lang="de-DE" sz="1800" kern="0" dirty="0"/>
              <a:t>Video #2: </a:t>
            </a:r>
            <a:r>
              <a:rPr kumimoji="0" lang="de-DE" sz="1800" kern="0" dirty="0">
                <a:hlinkClick r:id="rId5"/>
              </a:rPr>
              <a:t>https://youtu.be/8rMEbakgFbI</a:t>
            </a:r>
            <a:r>
              <a:rPr kumimoji="0" lang="de-DE" sz="1800" kern="0" dirty="0"/>
              <a:t> Die Challenge in 86 Sekunden. ;-)  </a:t>
            </a:r>
          </a:p>
        </p:txBody>
      </p:sp>
      <p:pic>
        <p:nvPicPr>
          <p:cNvPr id="19" name="Grafik 18" descr="Ein Bild, das Text, Cartoon, Screenshot, Schrift enthält.&#10;&#10;KI-generierte Inhalte können fehlerhaft sein.">
            <a:hlinkClick r:id="rId4"/>
            <a:extLst>
              <a:ext uri="{FF2B5EF4-FFF2-40B4-BE49-F238E27FC236}">
                <a16:creationId xmlns:a16="http://schemas.microsoft.com/office/drawing/2014/main" id="{145E265C-CFDF-7329-B81C-70C75D72E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5" y="1528257"/>
            <a:ext cx="2992180" cy="165931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8273F31-23E5-A5A7-0970-0FCD697CDD6F}"/>
              </a:ext>
            </a:extLst>
          </p:cNvPr>
          <p:cNvSpPr txBox="1"/>
          <p:nvPr/>
        </p:nvSpPr>
        <p:spPr>
          <a:xfrm>
            <a:off x="2517507" y="6113006"/>
            <a:ext cx="7309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3600" noProof="0" dirty="0">
                <a:latin typeface="+mn-lt"/>
              </a:rPr>
              <a:t>Wo liegen die Probleme??? ;-)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8583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3A141-3930-9E62-BBDF-3AEC0D5FC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id="{7550F45D-2FA5-775A-0F9F-8AA5DE944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600" dirty="0"/>
              <a:t>Challenge #1 - </a:t>
            </a:r>
            <a:r>
              <a:rPr lang="en-GB" sz="2600" dirty="0">
                <a:effectLst/>
              </a:rPr>
              <a:t>Check your phone without realizing it? </a:t>
            </a:r>
            <a:endParaRPr lang="de-DE" sz="2600" noProof="0" dirty="0">
              <a:latin typeface="+mn-lt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C2D0D96-2EF4-E8EA-052D-7F44186A68FC}"/>
              </a:ext>
            </a:extLst>
          </p:cNvPr>
          <p:cNvSpPr txBox="1">
            <a:spLocks/>
          </p:cNvSpPr>
          <p:nvPr/>
        </p:nvSpPr>
        <p:spPr bwMode="auto">
          <a:xfrm>
            <a:off x="356702" y="849331"/>
            <a:ext cx="10671629" cy="6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spcBef>
                <a:spcPts val="600"/>
              </a:spcBef>
              <a:buNone/>
            </a:pPr>
            <a:r>
              <a:rPr kumimoji="0" lang="de-DE" kern="0" dirty="0"/>
              <a:t>1.	Du greifst unbewusst ständig zum Handy. </a:t>
            </a:r>
            <a:br>
              <a:rPr kumimoji="0" lang="de-DE" kern="0" dirty="0"/>
            </a:br>
            <a:r>
              <a:rPr kumimoji="0" lang="de-DE" kern="0" dirty="0"/>
              <a:t>&gt; Warum passiert das? Worin liegt das Problem? </a:t>
            </a:r>
          </a:p>
        </p:txBody>
      </p:sp>
      <p:pic>
        <p:nvPicPr>
          <p:cNvPr id="4" name="Grafik 3" descr="Marke 1 Silhouette">
            <a:extLst>
              <a:ext uri="{FF2B5EF4-FFF2-40B4-BE49-F238E27FC236}">
                <a16:creationId xmlns:a16="http://schemas.microsoft.com/office/drawing/2014/main" id="{1E74B10A-585D-CA85-1C43-F42E81CAF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DE227E8-8B98-E31A-8075-937927E98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191" y="1158933"/>
            <a:ext cx="1446107" cy="21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CCDB6-09A2-EF77-5AC0-EA48D2EC1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id="{719CDE44-09C0-8AE5-B3F5-B4CD2BA04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600" dirty="0"/>
              <a:t>Challenge #2 - </a:t>
            </a:r>
            <a:r>
              <a:rPr lang="en-US" sz="2600" dirty="0">
                <a:effectLst/>
              </a:rPr>
              <a:t>You feel anxious without it? / Nomophobia </a:t>
            </a:r>
            <a:endParaRPr lang="de-DE" sz="2600" noProof="0" dirty="0">
              <a:latin typeface="+mn-lt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6381AF62-86BD-29DE-D80A-43B0FD1AD4BF}"/>
              </a:ext>
            </a:extLst>
          </p:cNvPr>
          <p:cNvSpPr txBox="1">
            <a:spLocks/>
          </p:cNvSpPr>
          <p:nvPr/>
        </p:nvSpPr>
        <p:spPr bwMode="auto">
          <a:xfrm>
            <a:off x="356702" y="849330"/>
            <a:ext cx="10671629" cy="69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spcBef>
                <a:spcPts val="600"/>
              </a:spcBef>
              <a:buFont typeface="Wingdings" pitchFamily="2" charset="2"/>
              <a:buNone/>
            </a:pPr>
            <a:r>
              <a:rPr kumimoji="0" lang="de-DE" kern="0" dirty="0"/>
              <a:t>2.	Du fühlst dich unruhig ohne Handy. </a:t>
            </a:r>
            <a:br>
              <a:rPr kumimoji="0" lang="de-DE" kern="0" dirty="0"/>
            </a:br>
            <a:r>
              <a:rPr kumimoji="0" lang="de-DE" kern="0" dirty="0"/>
              <a:t>&gt; Warum ist das ein Problem? </a:t>
            </a:r>
          </a:p>
        </p:txBody>
      </p:sp>
      <p:pic>
        <p:nvPicPr>
          <p:cNvPr id="26" name="Grafik 25" descr="Abzeichen Silhouette">
            <a:extLst>
              <a:ext uri="{FF2B5EF4-FFF2-40B4-BE49-F238E27FC236}">
                <a16:creationId xmlns:a16="http://schemas.microsoft.com/office/drawing/2014/main" id="{7A766642-B0EF-DB9F-6963-97291E98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pic>
        <p:nvPicPr>
          <p:cNvPr id="38" name="Grafik 37" descr="Ein Bild, das Zeichnung, Clipart, Darstellung, Animierter Cartoon enthält.&#10;&#10;KI-generierte Inhalte können fehlerhaft sein.">
            <a:extLst>
              <a:ext uri="{FF2B5EF4-FFF2-40B4-BE49-F238E27FC236}">
                <a16:creationId xmlns:a16="http://schemas.microsoft.com/office/drawing/2014/main" id="{65F18A24-1530-6105-57CD-BCA1C307B3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20" y="1120624"/>
            <a:ext cx="1382724" cy="20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C1E53-ECC4-DBCD-4CB3-2AB714AA5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id="{61C6816F-6B61-DD0D-5304-B3E7C8019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600" dirty="0"/>
              <a:t>Challenge #3 - </a:t>
            </a:r>
            <a:r>
              <a:rPr lang="en-US" sz="2600" dirty="0">
                <a:effectLst/>
              </a:rPr>
              <a:t>Your sleep is wrecked? </a:t>
            </a:r>
            <a:endParaRPr lang="de-DE" sz="2600" noProof="0" dirty="0">
              <a:latin typeface="+mn-lt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8557E50-1960-C1A3-4004-D1A02D19B79D}"/>
              </a:ext>
            </a:extLst>
          </p:cNvPr>
          <p:cNvSpPr txBox="1">
            <a:spLocks/>
          </p:cNvSpPr>
          <p:nvPr/>
        </p:nvSpPr>
        <p:spPr bwMode="auto">
          <a:xfrm>
            <a:off x="356702" y="849330"/>
            <a:ext cx="10671629" cy="71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spcBef>
                <a:spcPts val="600"/>
              </a:spcBef>
              <a:buNone/>
            </a:pPr>
            <a:r>
              <a:rPr kumimoji="0" lang="de-DE" kern="0" dirty="0"/>
              <a:t>3.	Dein Schlaf ist unruhig. </a:t>
            </a:r>
            <a:br>
              <a:rPr kumimoji="0" lang="de-DE" kern="0" dirty="0"/>
            </a:br>
            <a:r>
              <a:rPr kumimoji="0" lang="de-DE" kern="0" dirty="0"/>
              <a:t>&gt; Was triggered uns? Warum ist das ein Problem?</a:t>
            </a:r>
          </a:p>
        </p:txBody>
      </p:sp>
      <p:pic>
        <p:nvPicPr>
          <p:cNvPr id="5" name="Grafik 4" descr="Marke 3 Silhouette">
            <a:extLst>
              <a:ext uri="{FF2B5EF4-FFF2-40B4-BE49-F238E27FC236}">
                <a16:creationId xmlns:a16="http://schemas.microsoft.com/office/drawing/2014/main" id="{41FF5944-7368-4EBA-ABFA-11471F6E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pic>
        <p:nvPicPr>
          <p:cNvPr id="18" name="Grafik 17" descr="Ein Bild, das Menschliches Gesicht, Entwurf, Darstellung, Kunst enthält.&#10;&#10;KI-generierte Inhalte können fehlerhaft sein.">
            <a:extLst>
              <a:ext uri="{FF2B5EF4-FFF2-40B4-BE49-F238E27FC236}">
                <a16:creationId xmlns:a16="http://schemas.microsoft.com/office/drawing/2014/main" id="{23C4CE3F-E36B-C63D-2777-A8889598DE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36" y="1143271"/>
            <a:ext cx="2763223" cy="18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81ECC-6982-7F38-97E1-B9CDFE75D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id="{8EDCF977-1C03-231C-2A10-D04C3946D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600" dirty="0"/>
              <a:t>Challenge #4 - </a:t>
            </a:r>
            <a:r>
              <a:rPr lang="en-US" sz="2600" dirty="0">
                <a:effectLst/>
              </a:rPr>
              <a:t>You can’t enjoy a moment without filming it? </a:t>
            </a:r>
            <a:endParaRPr lang="de-DE" sz="2600" noProof="0" dirty="0">
              <a:latin typeface="+mn-lt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0B4EB5FB-9BCD-7CFC-20AE-F69E6FE60122}"/>
              </a:ext>
            </a:extLst>
          </p:cNvPr>
          <p:cNvSpPr txBox="1">
            <a:spLocks/>
          </p:cNvSpPr>
          <p:nvPr/>
        </p:nvSpPr>
        <p:spPr bwMode="auto">
          <a:xfrm>
            <a:off x="431800" y="849330"/>
            <a:ext cx="10359465" cy="75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spcBef>
                <a:spcPts val="600"/>
              </a:spcBef>
              <a:buNone/>
            </a:pPr>
            <a:r>
              <a:rPr kumimoji="0" lang="de-DE" kern="0" dirty="0"/>
              <a:t>4. Du kannst einen Moment nicht genießen, ohne ihn zu filmen. </a:t>
            </a:r>
            <a:br>
              <a:rPr kumimoji="0" lang="de-DE" kern="0" dirty="0"/>
            </a:br>
            <a:r>
              <a:rPr kumimoji="0" lang="de-DE" kern="0" dirty="0"/>
              <a:t>Was triggered uns? Warum ist das ein Problem?</a:t>
            </a:r>
          </a:p>
        </p:txBody>
      </p:sp>
      <p:pic>
        <p:nvPicPr>
          <p:cNvPr id="15" name="Grafik 14" descr="Marke 4 Silhouette">
            <a:extLst>
              <a:ext uri="{FF2B5EF4-FFF2-40B4-BE49-F238E27FC236}">
                <a16:creationId xmlns:a16="http://schemas.microsoft.com/office/drawing/2014/main" id="{5E1EE26A-0088-510B-8FF3-45222CE61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pic>
        <p:nvPicPr>
          <p:cNvPr id="17" name="Grafik 16" descr="Ein Bild, das Mann, Cartoon, Person, Darstellung enthält.&#10;&#10;KI-generierte Inhalte können fehlerhaft sein.">
            <a:extLst>
              <a:ext uri="{FF2B5EF4-FFF2-40B4-BE49-F238E27FC236}">
                <a16:creationId xmlns:a16="http://schemas.microsoft.com/office/drawing/2014/main" id="{64A6D6A3-6A64-CD43-8AE8-64D66FA44F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53" y="1134768"/>
            <a:ext cx="2753325" cy="15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2A1E5-5508-68E2-B6FA-76F9C1229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id="{3D6637A2-D34C-2A66-03B2-86BF3FF3A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066" y="230904"/>
            <a:ext cx="9966189" cy="549318"/>
          </a:xfrm>
        </p:spPr>
        <p:txBody>
          <a:bodyPr/>
          <a:lstStyle/>
          <a:p>
            <a:pPr eaLnBrk="1" hangingPunct="1">
              <a:defRPr/>
            </a:pPr>
            <a:r>
              <a:rPr lang="de-DE" sz="2200" dirty="0"/>
              <a:t>Challenge #5 - </a:t>
            </a:r>
            <a:r>
              <a:rPr lang="en-US" sz="2200" dirty="0">
                <a:effectLst/>
              </a:rPr>
              <a:t>You say you have no time, but 3 hours disappear online? </a:t>
            </a:r>
            <a:endParaRPr lang="de-DE" sz="2200" noProof="0" dirty="0">
              <a:latin typeface="+mn-lt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5EDCF852-7B25-D984-4D34-10711801FA6F}"/>
              </a:ext>
            </a:extLst>
          </p:cNvPr>
          <p:cNvSpPr txBox="1">
            <a:spLocks/>
          </p:cNvSpPr>
          <p:nvPr/>
        </p:nvSpPr>
        <p:spPr bwMode="auto">
          <a:xfrm>
            <a:off x="356702" y="849331"/>
            <a:ext cx="10671629" cy="39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spcBef>
                <a:spcPts val="600"/>
              </a:spcBef>
              <a:buNone/>
            </a:pPr>
            <a:r>
              <a:rPr kumimoji="0" lang="de-DE" kern="0" dirty="0"/>
              <a:t>5.	</a:t>
            </a:r>
            <a:r>
              <a:rPr lang="de-DE" dirty="0"/>
              <a:t>Du sagst, du hast keine Zeit – aber drei Stunden verschwinden online.  </a:t>
            </a:r>
            <a:br>
              <a:rPr lang="de-DE" dirty="0"/>
            </a:br>
            <a:r>
              <a:rPr lang="de-DE" dirty="0"/>
              <a:t>&gt; Wieso passiert das? </a:t>
            </a:r>
            <a:r>
              <a:rPr kumimoji="0" lang="de-DE" kern="0" dirty="0"/>
              <a:t>Warum ist das ein Problem?</a:t>
            </a:r>
          </a:p>
        </p:txBody>
      </p:sp>
      <p:pic>
        <p:nvPicPr>
          <p:cNvPr id="21" name="Grafik 20" descr="Marke 5 Silhouette">
            <a:extLst>
              <a:ext uri="{FF2B5EF4-FFF2-40B4-BE49-F238E27FC236}">
                <a16:creationId xmlns:a16="http://schemas.microsoft.com/office/drawing/2014/main" id="{8629FC1E-70B0-D9B3-4374-750CD5FFA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pic>
        <p:nvPicPr>
          <p:cNvPr id="3" name="Grafik 2" descr="Ein Bild, das Uhr, Cartoon, Darstellung, Zeichnung enthält.&#10;&#10;KI-generierte Inhalte können fehlerhaft sein.">
            <a:extLst>
              <a:ext uri="{FF2B5EF4-FFF2-40B4-BE49-F238E27FC236}">
                <a16:creationId xmlns:a16="http://schemas.microsoft.com/office/drawing/2014/main" id="{87A5C5E8-F269-93BF-E3B2-2CD4D0B6A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4631" y="1103283"/>
            <a:ext cx="2281570" cy="22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3B3A-BC8F-FA4D-5B90-C7555383D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id="{3B757B99-BFE6-8C39-3F5E-1992E20DF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600" dirty="0"/>
              <a:t>Challenge #6 - </a:t>
            </a:r>
            <a:r>
              <a:rPr lang="en-US" sz="2600" dirty="0">
                <a:effectLst/>
              </a:rPr>
              <a:t>Your relationships are getting duller? </a:t>
            </a:r>
            <a:endParaRPr lang="de-DE" sz="2600" noProof="0" dirty="0">
              <a:latin typeface="+mn-lt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2AEFE27-248C-EB5F-1D59-7B8440EEA6BA}"/>
              </a:ext>
            </a:extLst>
          </p:cNvPr>
          <p:cNvSpPr txBox="1">
            <a:spLocks/>
          </p:cNvSpPr>
          <p:nvPr/>
        </p:nvSpPr>
        <p:spPr bwMode="auto">
          <a:xfrm>
            <a:off x="356702" y="849331"/>
            <a:ext cx="10671629" cy="72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spcBef>
                <a:spcPts val="600"/>
              </a:spcBef>
              <a:buNone/>
            </a:pPr>
            <a:r>
              <a:rPr kumimoji="0" lang="de-DE" kern="0" dirty="0"/>
              <a:t>6.	</a:t>
            </a:r>
            <a:r>
              <a:rPr lang="de-DE" dirty="0"/>
              <a:t>Beziehungen werden oberflächlicher. </a:t>
            </a:r>
            <a:br>
              <a:rPr lang="de-DE" dirty="0"/>
            </a:br>
            <a:r>
              <a:rPr lang="de-DE" dirty="0"/>
              <a:t>&gt; Beschreibe das Bild. </a:t>
            </a:r>
            <a:r>
              <a:rPr kumimoji="0" lang="de-DE" kern="0" dirty="0"/>
              <a:t>Warum ist das ein Problem?</a:t>
            </a:r>
          </a:p>
        </p:txBody>
      </p:sp>
      <p:pic>
        <p:nvPicPr>
          <p:cNvPr id="23" name="Grafik 22" descr="Marke 6 Silhouette">
            <a:extLst>
              <a:ext uri="{FF2B5EF4-FFF2-40B4-BE49-F238E27FC236}">
                <a16:creationId xmlns:a16="http://schemas.microsoft.com/office/drawing/2014/main" id="{3FC38DBE-0F5F-1270-B862-8F8297737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pic>
        <p:nvPicPr>
          <p:cNvPr id="18" name="Grafik 17" descr="Ein Bild, das Kleidung, Mobiliar, Menschliches Gesicht, Tisch enthält.&#10;&#10;KI-generierte Inhalte können fehlerhaft sein.">
            <a:extLst>
              <a:ext uri="{FF2B5EF4-FFF2-40B4-BE49-F238E27FC236}">
                <a16:creationId xmlns:a16="http://schemas.microsoft.com/office/drawing/2014/main" id="{6082F807-D3D8-E34C-2C71-51588EF1B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20" y="1073412"/>
            <a:ext cx="2246509" cy="33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349EC-A2B5-E3F5-3272-31104097B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id="{62C5ED5F-12BD-8046-071D-8107ECC7E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654" y="230904"/>
            <a:ext cx="10013602" cy="549318"/>
          </a:xfrm>
        </p:spPr>
        <p:txBody>
          <a:bodyPr/>
          <a:lstStyle/>
          <a:p>
            <a:pPr eaLnBrk="1" hangingPunct="1">
              <a:defRPr/>
            </a:pPr>
            <a:r>
              <a:rPr lang="de-DE" sz="2500" dirty="0"/>
              <a:t>Challenge #7 - </a:t>
            </a:r>
            <a:r>
              <a:rPr lang="en-US" sz="2500" dirty="0">
                <a:effectLst/>
              </a:rPr>
              <a:t>You feel mentally exhausted from too much info? </a:t>
            </a:r>
            <a:endParaRPr lang="de-DE" sz="2500" noProof="0" dirty="0">
              <a:latin typeface="+mn-lt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507165C8-9A9F-17FA-B16F-0E38B655F89D}"/>
              </a:ext>
            </a:extLst>
          </p:cNvPr>
          <p:cNvSpPr txBox="1">
            <a:spLocks/>
          </p:cNvSpPr>
          <p:nvPr/>
        </p:nvSpPr>
        <p:spPr bwMode="auto">
          <a:xfrm>
            <a:off x="356702" y="849331"/>
            <a:ext cx="10671629" cy="72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spcBef>
                <a:spcPts val="600"/>
              </a:spcBef>
              <a:buNone/>
            </a:pPr>
            <a:r>
              <a:rPr kumimoji="0" lang="de-DE" kern="0" dirty="0"/>
              <a:t>7.	</a:t>
            </a:r>
            <a:r>
              <a:rPr lang="de-DE" dirty="0"/>
              <a:t>Du fühlst dich geistig erschöpft von zu vielen Infos. </a:t>
            </a:r>
            <a:br>
              <a:rPr lang="de-DE" dirty="0"/>
            </a:br>
            <a:r>
              <a:rPr lang="de-DE" dirty="0"/>
              <a:t>&gt; Wie kommt das? </a:t>
            </a:r>
            <a:r>
              <a:rPr kumimoji="0" lang="de-DE" kern="0" dirty="0"/>
              <a:t>Warum ist das ein Problem?</a:t>
            </a:r>
          </a:p>
        </p:txBody>
      </p:sp>
      <p:pic>
        <p:nvPicPr>
          <p:cNvPr id="19" name="Grafik 18" descr="Marke 7 Silhouette">
            <a:extLst>
              <a:ext uri="{FF2B5EF4-FFF2-40B4-BE49-F238E27FC236}">
                <a16:creationId xmlns:a16="http://schemas.microsoft.com/office/drawing/2014/main" id="{A5A5DDA6-2989-AEF9-0A74-4E2F2895C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pic>
        <p:nvPicPr>
          <p:cNvPr id="3" name="Grafik 2" descr="Ein Bild, das Menschliches Gesicht, computer, Computer, Person enthält.&#10;&#10;KI-generierte Inhalte können fehlerhaft sein.">
            <a:extLst>
              <a:ext uri="{FF2B5EF4-FFF2-40B4-BE49-F238E27FC236}">
                <a16:creationId xmlns:a16="http://schemas.microsoft.com/office/drawing/2014/main" id="{CCB8A7DE-EB1D-94DE-ED64-C7BA9F256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745" y="1142490"/>
            <a:ext cx="2561027" cy="25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äsentation">
  <a:themeElements>
    <a:clrScheme name="Präsentation 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FF"/>
      </a:accent1>
      <a:accent2>
        <a:srgbClr val="0000CC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B9"/>
      </a:accent6>
      <a:hlink>
        <a:srgbClr val="0033CC"/>
      </a:hlink>
      <a:folHlink>
        <a:srgbClr val="3366FF"/>
      </a:folHlink>
    </a:clrScheme>
    <a:fontScheme name="Standardschrif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äsentation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FF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AAE2FF"/>
        </a:accent5>
        <a:accent6>
          <a:srgbClr val="0000B9"/>
        </a:accent6>
        <a:hlink>
          <a:srgbClr val="0033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644531745AF64981099BCCADA6B390" ma:contentTypeVersion="2" ma:contentTypeDescription="Ein neues Dokument erstellen." ma:contentTypeScope="" ma:versionID="6e844d58f75288651fe0d644014fde0e">
  <xsd:schema xmlns:xsd="http://www.w3.org/2001/XMLSchema" xmlns:xs="http://www.w3.org/2001/XMLSchema" xmlns:p="http://schemas.microsoft.com/office/2006/metadata/properties" xmlns:ns3="061b6e30-5fd9-48c4-a472-a33de4d9dabb" targetNamespace="http://schemas.microsoft.com/office/2006/metadata/properties" ma:root="true" ma:fieldsID="a781129721669364b7054bb68df65f4b" ns3:_="">
    <xsd:import namespace="061b6e30-5fd9-48c4-a472-a33de4d9da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b6e30-5fd9-48c4-a472-a33de4d9d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DAA475-12DE-4DEA-9E81-ED047FA0E2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b6e30-5fd9-48c4-a472-a33de4d9d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67E87F-57AD-4073-81D9-DD1FDEC27A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69FDAC-C8BA-4196-BEED-C878F80AD42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565</Words>
  <Application>Microsoft Office PowerPoint</Application>
  <PresentationFormat>Breitbild</PresentationFormat>
  <Paragraphs>55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Aptos</vt:lpstr>
      <vt:lpstr>Arial</vt:lpstr>
      <vt:lpstr>Times New Roman</vt:lpstr>
      <vt:lpstr>Wingdings</vt:lpstr>
      <vt:lpstr>Präsentation</vt:lpstr>
      <vt:lpstr>Weniger Screen Zeit, mehr Leben Wo liegen die Probleme?</vt:lpstr>
      <vt:lpstr>Zehn Herausforderungen – Our Challenge!</vt:lpstr>
      <vt:lpstr>Challenge #1 - Check your phone without realizing it? </vt:lpstr>
      <vt:lpstr>Challenge #2 - You feel anxious without it? / Nomophobia </vt:lpstr>
      <vt:lpstr>Challenge #3 - Your sleep is wrecked? </vt:lpstr>
      <vt:lpstr>Challenge #4 - You can’t enjoy a moment without filming it? </vt:lpstr>
      <vt:lpstr>Challenge #5 - You say you have no time, but 3 hours disappear online? </vt:lpstr>
      <vt:lpstr>Challenge #6 - Your relationships are getting duller? </vt:lpstr>
      <vt:lpstr>Challenge #7 - You feel mentally exhausted from too much info? </vt:lpstr>
      <vt:lpstr>Challenge #8 - Your phone is your go-to escape from every bad feeling? </vt:lpstr>
      <vt:lpstr>Challenge #9 - Your creativity feels dead inside? </vt:lpstr>
      <vt:lpstr>Challenge #10 - You struggle to sit with silence? </vt:lpstr>
    </vt:vector>
  </TitlesOfParts>
  <Company>BBS 2 Wolfsburg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Konzept Automatisierungstechnik</dc:title>
  <dc:creator>S. Manemann</dc:creator>
  <cp:lastModifiedBy>Stefan Manemann</cp:lastModifiedBy>
  <cp:revision>2106</cp:revision>
  <cp:lastPrinted>2018-12-18T11:47:43Z</cp:lastPrinted>
  <dcterms:created xsi:type="dcterms:W3CDTF">2004-07-22T05:40:33Z</dcterms:created>
  <dcterms:modified xsi:type="dcterms:W3CDTF">2025-11-14T17:08:11Z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0x01010021644531745AF64981099BCCADA6B390</vt:lpwstr>
  </property>
</Properties>
</file>