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273" r:id="rId4"/>
    <p:sldId id="271" r:id="rId5"/>
    <p:sldId id="266" r:id="rId6"/>
    <p:sldId id="267" r:id="rId7"/>
    <p:sldId id="257" r:id="rId8"/>
    <p:sldId id="258" r:id="rId9"/>
    <p:sldId id="261" r:id="rId10"/>
    <p:sldId id="259" r:id="rId11"/>
    <p:sldId id="260" r:id="rId12"/>
    <p:sldId id="263" r:id="rId13"/>
    <p:sldId id="276" r:id="rId14"/>
    <p:sldId id="274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24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135" d="100"/>
          <a:sy n="135" d="100"/>
        </p:scale>
        <p:origin x="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C7B9-30B9-4DEB-B8FE-5488AB6BAB00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D91C9-C279-40E4-8A15-C467B3504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552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https://youtu.be/S6MEFh20Nx8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CD91C9-C279-40E4-8A15-C467B3504D09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6901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https://youtu.be/S6MEFh20Nx8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CD91C9-C279-40E4-8A15-C467B3504D09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826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361C5-A62B-F8F5-3A78-E9F344AA4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7703201-F77B-A57A-93E0-CB97D4266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F24186-9F7E-BB62-EB7A-F01AC6F51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B47798-12EA-D5CA-4AFC-FD5A09C40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1D613B-427F-3F44-E788-6D597E21A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394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03A3DB-A19D-9791-04C4-FC54285AE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33C2B15-D1B0-57A5-A337-8183C82D54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C90BCC-1AE0-8C5B-58D4-CA9DFC463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2AC505-7B3A-D34C-D385-7CDF83E43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DA9752-BC11-61E9-8232-B490ED8CC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31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A697C32-73B7-6EAD-D06D-3839D42465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C3A8827-256D-2EA2-AE5B-F948FDE48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4E1086-3D99-1D73-518E-126BB583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FF8458-EFB0-A80C-DF8B-466B9EBD5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7AD85E-1470-77B2-E564-C525C6F03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318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160C7D-B898-4FBD-C5C5-1D0C8D4A3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C4A6BB-52C3-CC67-145B-EFFDD1189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032FB2-DFC3-4296-0696-5E7E75BE2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3C1796-2B48-82B9-9E15-8C28F2141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ED5745-53DD-86DA-1749-204CFE069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09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7DE262-9CE0-9D99-50AC-0D4A18A67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841809-0925-4E5E-A6B4-539A18D1D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32227C-F39C-395F-6F7C-830033B8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63FD59-9B87-D5C2-9BBD-F4D2E9245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2DC44F-B0D7-1C1A-DF10-61F5158A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28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840CE8-BCA6-0E64-483D-EF43CD522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390939-049A-FEDC-C725-6AEF7A871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5B2BBB9-038A-3053-42EE-80F016C40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4ECAD5A-685D-C1AE-B385-74B5A6000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1189A1-AA50-8730-CC9C-C6184EFA2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242973-CA79-C25A-64CC-4F43A9F9C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02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0D506E-5B8B-42CE-1868-C64EBBF1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E94DC6-9292-4E8D-37DB-0B0ECBC1B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3824196-6AA8-13CE-B8B9-DC845F249D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5C33054-BB19-2783-3A8E-488B5B5DCA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D8E26C0-A073-5D72-14FE-54874556F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9A30C38-5147-4FD9-D7E4-BF67A0AB4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41B05D3-6C12-037B-22F4-870FFD7B5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54D70B3-1DC4-5FCA-CE64-83D5D490F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7872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AD546A-3C6B-BAC2-B467-BBF57DBDA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9F7F7B7-2EA7-BDCF-FB45-90C24D1A9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53E753-B6D7-1028-A827-7A0AD1646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B50348-E917-0A94-1DD4-7F236F00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530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D9C3F5B-04F2-F767-3258-60754166E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8AB7EE4-DD43-1F1B-2C22-50FC84C3E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87CCB6F-B29A-A7F5-EBC9-CA9FD6AA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905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DE28F-9D18-820A-0483-165EA4C3C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B3CEEB-37C7-F056-B421-95CD9EC1A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34FCCF1-955D-212F-B448-DA16D5274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A808A4B-F784-CF03-D0E2-7DBA49966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05149CC-FDA4-F3A8-146C-17226EBF3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22887A-A536-3DDD-FAD4-E5597A81E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624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9FA96B-2779-84B5-B2A3-FACBE5031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C90D522-5F49-A6BA-4DC8-CAD82ECAD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7C7DA7D-193D-9808-F75F-16E1568F9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ACEAEAD-100A-C4BD-F424-84CCBC34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D73E1D-40F7-CEA4-CBDE-77E39E4E1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712AC37-551A-02F8-335E-A4889AB3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134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B52412F-EA2D-5847-B754-BC18BAB00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14026D-C682-72AC-3C92-3242E4951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137567-6E4E-70C2-4BB2-8DC0EA4FAA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D35966-9A61-41D8-B498-FE01B12E68CB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05E73F-D78C-FAAD-84EB-AEB32ED94F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1F0FD4-61A9-A9BA-F98A-0B26C46719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C215F8-D965-426A-84EC-401BED6132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261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6MEFh20Nx8?feature=oembed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drWsLLKfL3E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drWsLLKfL3E?feature=oembed" TargetMode="Externa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pcAaLKBwJs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pcAaLKBwJs?feature=oembed" TargetMode="Externa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I8rtUNc_7gU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I8rtUNc_7gU?feature=oembed" TargetMode="Externa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1DAF8254-1EF0-9C9E-117F-6FAD0CAB3F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3186" y="560338"/>
            <a:ext cx="8648158" cy="2404931"/>
          </a:xfrm>
        </p:spPr>
        <p:txBody>
          <a:bodyPr>
            <a:normAutofit/>
          </a:bodyPr>
          <a:lstStyle/>
          <a:p>
            <a:pPr algn="l"/>
            <a:r>
              <a:rPr lang="de-DE" sz="5400" b="1" i="0" u="none" strike="noStrike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Schule ohne Rassismus / </a:t>
            </a:r>
            <a:br>
              <a:rPr lang="de-DE" sz="5400" b="1" i="0" u="none" strike="noStrike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</a:br>
            <a:r>
              <a:rPr lang="de-DE" sz="5400" b="1" i="0" u="none" strike="noStrike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Schule mit Courage / </a:t>
            </a:r>
            <a:br>
              <a:rPr lang="de-DE" sz="5400" b="1" i="0" u="none" strike="noStrike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</a:br>
            <a:r>
              <a:rPr lang="de-DE" sz="5400" b="1" i="0" u="none" strike="noStrike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Wir stehen auf!</a:t>
            </a:r>
            <a:endParaRPr lang="de-DE" sz="5400" dirty="0">
              <a:solidFill>
                <a:schemeClr val="bg1"/>
              </a:solidFill>
            </a:endParaRPr>
          </a:p>
        </p:txBody>
      </p:sp>
      <p:pic>
        <p:nvPicPr>
          <p:cNvPr id="3" name="Picture 21">
            <a:extLst>
              <a:ext uri="{FF2B5EF4-FFF2-40B4-BE49-F238E27FC236}">
                <a16:creationId xmlns:a16="http://schemas.microsoft.com/office/drawing/2014/main" id="{280E8FB1-60EE-A8EB-EC52-BE56D554B8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801768" y="5655013"/>
            <a:ext cx="2257486" cy="1053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9037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6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aphic 38">
            <a:extLst>
              <a:ext uri="{FF2B5EF4-FFF2-40B4-BE49-F238E27FC236}">
                <a16:creationId xmlns:a16="http://schemas.microsoft.com/office/drawing/2014/main" id="{F0E417D8-88AA-4184-A08D-DEF97C6C9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85795" y="1690979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CB4E045-9FB0-41C4-AC74-479EA20D85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3" name="Freeform: Shape 10">
              <a:extLst>
                <a:ext uri="{FF2B5EF4-FFF2-40B4-BE49-F238E27FC236}">
                  <a16:creationId xmlns:a16="http://schemas.microsoft.com/office/drawing/2014/main" id="{D21C7A48-09EB-4AF0-84CB-7EE408C2CA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4" name="Rectangle 12">
            <a:extLst>
              <a:ext uri="{FF2B5EF4-FFF2-40B4-BE49-F238E27FC236}">
                <a16:creationId xmlns:a16="http://schemas.microsoft.com/office/drawing/2014/main" id="{FDDE3270-A872-4E10-80BC-B93D6F0E3F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42953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14">
            <a:extLst>
              <a:ext uri="{FF2B5EF4-FFF2-40B4-BE49-F238E27FC236}">
                <a16:creationId xmlns:a16="http://schemas.microsoft.com/office/drawing/2014/main" id="{3B6E5F32-B5B2-45E3-9C18-BBC9005C4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42953" y="1187311"/>
            <a:ext cx="5089552" cy="4483379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16">
            <a:extLst>
              <a:ext uri="{FF2B5EF4-FFF2-40B4-BE49-F238E27FC236}">
                <a16:creationId xmlns:a16="http://schemas.microsoft.com/office/drawing/2014/main" id="{9545E68B-E61B-4EAE-9672-3A52AEC2B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6263" y="1119679"/>
            <a:ext cx="5039475" cy="443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A8AF59-CEA0-64E0-4770-2D6FF279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3041" y="1574094"/>
            <a:ext cx="4502041" cy="30083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de-DE" sz="4000" b="1" i="0" u="none" strike="noStrike" kern="1200" noProof="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Wer denkt, dass Rassismus die Gesellschaft spalten kann? </a:t>
            </a:r>
            <a:endParaRPr lang="de-DE" sz="4000" b="1" kern="1200" noProof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7" name="Graphic 212">
            <a:extLst>
              <a:ext uri="{FF2B5EF4-FFF2-40B4-BE49-F238E27FC236}">
                <a16:creationId xmlns:a16="http://schemas.microsoft.com/office/drawing/2014/main" id="{63DD1BD1-81FE-4F15-A934-E9AE94AE9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11689" y="823301"/>
            <a:ext cx="760800" cy="7608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8" name="Graphic 212">
            <a:extLst>
              <a:ext uri="{FF2B5EF4-FFF2-40B4-BE49-F238E27FC236}">
                <a16:creationId xmlns:a16="http://schemas.microsoft.com/office/drawing/2014/main" id="{120AB9A0-C0C4-43DA-9A34-FA3A4079D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11689" y="823301"/>
            <a:ext cx="760800" cy="7608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9" name="Oval 22">
            <a:extLst>
              <a:ext uri="{FF2B5EF4-FFF2-40B4-BE49-F238E27FC236}">
                <a16:creationId xmlns:a16="http://schemas.microsoft.com/office/drawing/2014/main" id="{98815DD1-EC9D-4BE1-846B-8BEF57D39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6352" y="3643495"/>
            <a:ext cx="584612" cy="584612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Oval 24">
            <a:extLst>
              <a:ext uri="{FF2B5EF4-FFF2-40B4-BE49-F238E27FC236}">
                <a16:creationId xmlns:a16="http://schemas.microsoft.com/office/drawing/2014/main" id="{CB78D2B9-C9C4-4A37-A12C-A09FC1158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6352" y="3643495"/>
            <a:ext cx="584612" cy="584612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aphic 4">
            <a:extLst>
              <a:ext uri="{FF2B5EF4-FFF2-40B4-BE49-F238E27FC236}">
                <a16:creationId xmlns:a16="http://schemas.microsoft.com/office/drawing/2014/main" id="{DFC7EBB5-848C-4B1C-BE84-4CF07E905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459707" y="3876466"/>
            <a:ext cx="1056155" cy="1056156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52" name="Freeform: Shape 27">
              <a:extLst>
                <a:ext uri="{FF2B5EF4-FFF2-40B4-BE49-F238E27FC236}">
                  <a16:creationId xmlns:a16="http://schemas.microsoft.com/office/drawing/2014/main" id="{0F8315F3-A078-427A-92BE-34EC9E574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28">
              <a:extLst>
                <a:ext uri="{FF2B5EF4-FFF2-40B4-BE49-F238E27FC236}">
                  <a16:creationId xmlns:a16="http://schemas.microsoft.com/office/drawing/2014/main" id="{73DFAF5C-63B0-43FB-80BE-CC45D99F5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29">
              <a:extLst>
                <a:ext uri="{FF2B5EF4-FFF2-40B4-BE49-F238E27FC236}">
                  <a16:creationId xmlns:a16="http://schemas.microsoft.com/office/drawing/2014/main" id="{6AD937F2-A44A-479C-A7EB-4EE7686A9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7834CC3-9461-418F-A593-FC09CD79B9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D68AA1C-0667-46EE-A8BE-CAAA3EAF9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0F403B5-430A-450F-97C1-73160966C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B38EBB0-5161-46F3-83D7-D9F478B1A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47EDFA5-AD01-40BE-91A2-A0C178622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35">
              <a:extLst>
                <a:ext uri="{FF2B5EF4-FFF2-40B4-BE49-F238E27FC236}">
                  <a16:creationId xmlns:a16="http://schemas.microsoft.com/office/drawing/2014/main" id="{76E0C47E-FE2F-4A8C-942E-1026D02D3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36">
              <a:extLst>
                <a:ext uri="{FF2B5EF4-FFF2-40B4-BE49-F238E27FC236}">
                  <a16:creationId xmlns:a16="http://schemas.microsoft.com/office/drawing/2014/main" id="{4A309DA7-4C25-40F5-AC21-DA06D9C98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A290F5FA-D4BF-4264-A8E9-365566EC7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47FD6B5-9B47-4500-9D65-7BD217301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8CA06612-80DE-4467-A50C-0CB390D6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26972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8D7D1E-1407-4D5B-9C80-E70D99362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15483" y="762552"/>
            <a:ext cx="5919334" cy="5214332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4FD1BE-E333-402D-A2AF-8E2D7570F8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15483" y="762552"/>
            <a:ext cx="5919334" cy="5214332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DE3270-A872-4E10-80BC-B93D6F0E3F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8088" y="658175"/>
            <a:ext cx="5919334" cy="5214332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A8AF59-CEA0-64E0-4770-2D6FF279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279" y="401845"/>
            <a:ext cx="5228230" cy="313180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de-DE" sz="3400" b="1" i="0" u="none" strike="noStrike" kern="1200" noProof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Wer kann sich vorstellen, konstruktiv gegen Rassismus vorzugehen, um die Gesellschaft vor Hass und Spaltung zu bewahren?</a:t>
            </a:r>
            <a:endParaRPr lang="de-DE" sz="3400" b="1" kern="1200" noProof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4763" y="252951"/>
            <a:ext cx="829613" cy="829613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7" name="Graphic 212">
            <a:extLst>
              <a:ext uri="{FF2B5EF4-FFF2-40B4-BE49-F238E27FC236}">
                <a16:creationId xmlns:a16="http://schemas.microsoft.com/office/drawing/2014/main" id="{DEF7D4A3-132F-4989-B22B-25948794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4763" y="252951"/>
            <a:ext cx="829613" cy="829613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955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929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94957" y="4410821"/>
            <a:ext cx="414409" cy="414409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94EEEB0-E565-42CB-8299-2454D31F0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94957" y="4410821"/>
            <a:ext cx="414409" cy="414409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7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Rechteck 2">
            <a:extLst>
              <a:ext uri="{FF2B5EF4-FFF2-40B4-BE49-F238E27FC236}">
                <a16:creationId xmlns:a16="http://schemas.microsoft.com/office/drawing/2014/main" id="{4464E2FA-C8C5-B77E-DC79-D3B65D2AFFCE}"/>
              </a:ext>
            </a:extLst>
          </p:cNvPr>
          <p:cNvSpPr/>
          <p:nvPr/>
        </p:nvSpPr>
        <p:spPr>
          <a:xfrm>
            <a:off x="3393024" y="3753818"/>
            <a:ext cx="5549462" cy="18540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500" b="1" u="sng" dirty="0">
                <a:solidFill>
                  <a:schemeClr val="tx1"/>
                </a:solidFill>
              </a:rPr>
              <a:t>Wie?</a:t>
            </a:r>
          </a:p>
        </p:txBody>
      </p:sp>
    </p:spTree>
    <p:extLst>
      <p:ext uri="{BB962C8B-B14F-4D97-AF65-F5344CB8AC3E}">
        <p14:creationId xmlns:p14="http://schemas.microsoft.com/office/powerpoint/2010/main" val="19485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8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" name="Freeform: Shape 30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8" name="Group 32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" name="Grafik 1" descr="Ein Bild, das Text, Schrift, Screenshot, Grafiken enthält.&#10;&#10;KI-generierte Inhalte können fehlerhaft sein.">
            <a:extLst>
              <a:ext uri="{FF2B5EF4-FFF2-40B4-BE49-F238E27FC236}">
                <a16:creationId xmlns:a16="http://schemas.microsoft.com/office/drawing/2014/main" id="{7C7905DF-B421-3635-DAB9-1048AD63D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008" y="5551221"/>
            <a:ext cx="2733472" cy="9396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BF5892AF-EBA8-D034-E602-512C686AFEB1}"/>
              </a:ext>
            </a:extLst>
          </p:cNvPr>
          <p:cNvSpPr txBox="1"/>
          <p:nvPr/>
        </p:nvSpPr>
        <p:spPr>
          <a:xfrm>
            <a:off x="123217" y="114579"/>
            <a:ext cx="26524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Holocaust-Überlebende </a:t>
            </a:r>
            <a:br>
              <a:rPr lang="de-DE" sz="18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</a:br>
            <a:r>
              <a:rPr lang="de-DE" sz="18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Margot Friedländer</a:t>
            </a:r>
          </a:p>
          <a:p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de-DE" sz="1800" dirty="0">
                <a:solidFill>
                  <a:schemeClr val="bg1"/>
                </a:solidFill>
              </a:rPr>
              <a:t>Tagesspiegel</a:t>
            </a: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endParaRPr lang="de-DE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7C8482B-AAFE-293F-D4B7-0023517F52D7}"/>
              </a:ext>
            </a:extLst>
          </p:cNvPr>
          <p:cNvSpPr/>
          <p:nvPr/>
        </p:nvSpPr>
        <p:spPr>
          <a:xfrm>
            <a:off x="103881" y="114580"/>
            <a:ext cx="2040925" cy="10687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800" b="1" u="sng" dirty="0">
                <a:solidFill>
                  <a:schemeClr val="tx1"/>
                </a:solidFill>
              </a:rPr>
              <a:t>Wie?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F594C80D-A828-8950-3A11-44C717E9E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3611">
            <a:off x="155566" y="1481134"/>
            <a:ext cx="2873936" cy="7097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de-DE" sz="4000" b="1" i="0" u="none" strike="noStrike" kern="1200" noProof="0" dirty="0">
                <a:effectLst/>
                <a:latin typeface="+mj-lt"/>
                <a:ea typeface="+mj-ea"/>
                <a:cs typeface="+mj-cs"/>
              </a:rPr>
              <a:t>Aufklärung</a:t>
            </a:r>
            <a:endParaRPr lang="de-DE" sz="4000" b="1" kern="1200" noProof="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42019BA-DA1B-2109-2768-0E282822CE72}"/>
              </a:ext>
            </a:extLst>
          </p:cNvPr>
          <p:cNvSpPr/>
          <p:nvPr/>
        </p:nvSpPr>
        <p:spPr>
          <a:xfrm>
            <a:off x="2215065" y="114580"/>
            <a:ext cx="6115387" cy="10687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7200" b="1" u="sng" dirty="0">
                <a:solidFill>
                  <a:schemeClr val="tx1"/>
                </a:solidFill>
              </a:rPr>
              <a:t>Eure </a:t>
            </a:r>
            <a:r>
              <a:rPr lang="de-DE" sz="5800" b="1" u="sng" dirty="0">
                <a:solidFill>
                  <a:schemeClr val="tx1"/>
                </a:solidFill>
              </a:rPr>
              <a:t>Antworten</a:t>
            </a:r>
            <a:r>
              <a:rPr lang="de-DE" sz="7200" b="1" u="sng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5C3D205D-DA19-8EE4-8D41-8EEE9160F44C}"/>
              </a:ext>
            </a:extLst>
          </p:cNvPr>
          <p:cNvSpPr txBox="1">
            <a:spLocks/>
          </p:cNvSpPr>
          <p:nvPr/>
        </p:nvSpPr>
        <p:spPr>
          <a:xfrm rot="253661">
            <a:off x="3083888" y="1343577"/>
            <a:ext cx="4373301" cy="7097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Regelmäßige Events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372E76B7-7211-21B5-144C-279A437EF0C3}"/>
              </a:ext>
            </a:extLst>
          </p:cNvPr>
          <p:cNvSpPr txBox="1">
            <a:spLocks/>
          </p:cNvSpPr>
          <p:nvPr/>
        </p:nvSpPr>
        <p:spPr>
          <a:xfrm>
            <a:off x="45141" y="2366786"/>
            <a:ext cx="5911905" cy="5781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Konsequenzen für Rassisten!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BFBBCA3-7F67-305A-00D3-77F9A8098EB7}"/>
              </a:ext>
            </a:extLst>
          </p:cNvPr>
          <p:cNvSpPr txBox="1">
            <a:spLocks/>
          </p:cNvSpPr>
          <p:nvPr/>
        </p:nvSpPr>
        <p:spPr>
          <a:xfrm rot="232034">
            <a:off x="4393905" y="3031562"/>
            <a:ext cx="3710831" cy="9576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Konstruktiv miteinander reden!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660FE0C8-A025-4427-56E2-37332AE816C7}"/>
              </a:ext>
            </a:extLst>
          </p:cNvPr>
          <p:cNvSpPr txBox="1">
            <a:spLocks/>
          </p:cNvSpPr>
          <p:nvPr/>
        </p:nvSpPr>
        <p:spPr>
          <a:xfrm rot="465351">
            <a:off x="5991426" y="2376529"/>
            <a:ext cx="2953502" cy="709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Zivilcourage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589996A-29D4-BC86-B462-4E8E2B05AE47}"/>
              </a:ext>
            </a:extLst>
          </p:cNvPr>
          <p:cNvSpPr txBox="1">
            <a:spLocks/>
          </p:cNvSpPr>
          <p:nvPr/>
        </p:nvSpPr>
        <p:spPr>
          <a:xfrm rot="21348312">
            <a:off x="162997" y="3020994"/>
            <a:ext cx="4531659" cy="12536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Auf dumme Sprüche achten!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75A9CFCA-31A4-BD3B-ACF6-EFEE2B22E89F}"/>
              </a:ext>
            </a:extLst>
          </p:cNvPr>
          <p:cNvSpPr txBox="1">
            <a:spLocks/>
          </p:cNvSpPr>
          <p:nvPr/>
        </p:nvSpPr>
        <p:spPr>
          <a:xfrm>
            <a:off x="4321836" y="3907266"/>
            <a:ext cx="4125259" cy="7097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Politisch engagieren.</a:t>
            </a: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101535BF-C322-076B-8315-4918923F694A}"/>
              </a:ext>
            </a:extLst>
          </p:cNvPr>
          <p:cNvSpPr txBox="1">
            <a:spLocks/>
          </p:cNvSpPr>
          <p:nvPr/>
        </p:nvSpPr>
        <p:spPr>
          <a:xfrm>
            <a:off x="202778" y="4473434"/>
            <a:ext cx="4531659" cy="125364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Über soziale Medien influenzen ;-)</a:t>
            </a: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70672C3D-544C-76F5-EEB2-4835EFB446FC}"/>
              </a:ext>
            </a:extLst>
          </p:cNvPr>
          <p:cNvSpPr txBox="1">
            <a:spLocks/>
          </p:cNvSpPr>
          <p:nvPr/>
        </p:nvSpPr>
        <p:spPr>
          <a:xfrm rot="237337">
            <a:off x="4767374" y="4679481"/>
            <a:ext cx="3492276" cy="9213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Etwas dagegen sagen! Nicht schweigen.</a:t>
            </a: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4B1A10E0-D2A5-E7B6-089B-EAE5F71B51E6}"/>
              </a:ext>
            </a:extLst>
          </p:cNvPr>
          <p:cNvSpPr txBox="1">
            <a:spLocks/>
          </p:cNvSpPr>
          <p:nvPr/>
        </p:nvSpPr>
        <p:spPr>
          <a:xfrm rot="21406361">
            <a:off x="162058" y="5801080"/>
            <a:ext cx="3107854" cy="9213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Aussagen hinterfragen</a:t>
            </a:r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A095DAED-D421-5937-3C5E-172A28059EA2}"/>
              </a:ext>
            </a:extLst>
          </p:cNvPr>
          <p:cNvSpPr txBox="1">
            <a:spLocks/>
          </p:cNvSpPr>
          <p:nvPr/>
        </p:nvSpPr>
        <p:spPr>
          <a:xfrm>
            <a:off x="3422100" y="5791029"/>
            <a:ext cx="4380900" cy="10493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b="1" dirty="0"/>
              <a:t>Auf Auswirkungen von Rassismus auf unsere Mitmenschen hinweisen.</a:t>
            </a:r>
          </a:p>
        </p:txBody>
      </p:sp>
    </p:spTree>
    <p:extLst>
      <p:ext uri="{BB962C8B-B14F-4D97-AF65-F5344CB8AC3E}">
        <p14:creationId xmlns:p14="http://schemas.microsoft.com/office/powerpoint/2010/main" val="385589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8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" name="Freeform: Shape 30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8" name="Group 32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" name="Onlinemedien 2" title="Holocaust-Überlebende Margot Friedländer: „Wir müssen uns wie Menschen benehmen“">
            <a:hlinkClick r:id="" action="ppaction://media"/>
            <a:extLst>
              <a:ext uri="{FF2B5EF4-FFF2-40B4-BE49-F238E27FC236}">
                <a16:creationId xmlns:a16="http://schemas.microsoft.com/office/drawing/2014/main" id="{FB4C2108-1EB2-E226-EAED-172DE6032AE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38053" cy="6858000"/>
          </a:xfrm>
          <a:prstGeom prst="rect">
            <a:avLst/>
          </a:prstGeom>
        </p:spPr>
      </p:pic>
      <p:pic>
        <p:nvPicPr>
          <p:cNvPr id="2" name="Grafik 1" descr="Ein Bild, das Text, Schrift, Screenshot, Grafiken enthält.&#10;&#10;KI-generierte Inhalte können fehlerhaft sein.">
            <a:extLst>
              <a:ext uri="{FF2B5EF4-FFF2-40B4-BE49-F238E27FC236}">
                <a16:creationId xmlns:a16="http://schemas.microsoft.com/office/drawing/2014/main" id="{7C7905DF-B421-3635-DAB9-1048AD63DF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008" y="5551221"/>
            <a:ext cx="2733472" cy="9396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BF5892AF-EBA8-D034-E602-512C686AFEB1}"/>
              </a:ext>
            </a:extLst>
          </p:cNvPr>
          <p:cNvSpPr txBox="1"/>
          <p:nvPr/>
        </p:nvSpPr>
        <p:spPr>
          <a:xfrm>
            <a:off x="123217" y="114579"/>
            <a:ext cx="26524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Holocaust-Überlebende </a:t>
            </a:r>
            <a:br>
              <a:rPr lang="de-DE" sz="18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</a:br>
            <a:r>
              <a:rPr lang="de-DE" sz="18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Margot Friedländer</a:t>
            </a:r>
          </a:p>
          <a:p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de-DE" sz="1800" dirty="0">
                <a:solidFill>
                  <a:schemeClr val="bg1"/>
                </a:solidFill>
              </a:rPr>
              <a:t>Tagesspiegel</a:t>
            </a: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377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A887A0-3D7D-D543-F7F4-211464A3A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2FA490-306C-2D1D-0612-A19C59A44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1E0BB03-14A5-23FE-6EFC-121B6F33D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C4CA1DE-A3D8-CAE4-467E-21812E98E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C9EF8D81-124F-E065-61C3-D5D384C7D3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1D8E1626-81A6-FFB9-4F79-2891E0CBF8E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84459C8-639F-04D7-5D91-586C115B89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1C13BDD6-4472-2455-6C53-D855A9F5B9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288A784-AACC-9570-3D78-71238137A5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3" name="Picture 21">
            <a:extLst>
              <a:ext uri="{FF2B5EF4-FFF2-40B4-BE49-F238E27FC236}">
                <a16:creationId xmlns:a16="http://schemas.microsoft.com/office/drawing/2014/main" id="{98EB4D32-7E22-F6E6-CB2B-642F842A3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33476" y="126796"/>
            <a:ext cx="2257486" cy="1053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07A6D945-2CBD-13AF-AEA5-297A996143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206" y="1633803"/>
            <a:ext cx="9359153" cy="2248711"/>
          </a:xfrm>
        </p:spPr>
        <p:txBody>
          <a:bodyPr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</a:pPr>
            <a:r>
              <a:rPr lang="de-DE" sz="4400" u="sng" dirty="0">
                <a:solidFill>
                  <a:schemeClr val="bg1"/>
                </a:solidFill>
              </a:rPr>
              <a:t>Lasst uns Zukunft gemeinsam gestalten!</a:t>
            </a:r>
            <a:br>
              <a:rPr lang="de-DE" sz="4400" u="sng" dirty="0">
                <a:solidFill>
                  <a:schemeClr val="bg1"/>
                </a:solidFill>
              </a:rPr>
            </a:br>
            <a:r>
              <a:rPr lang="de-DE" sz="4400" dirty="0">
                <a:solidFill>
                  <a:schemeClr val="bg1"/>
                </a:solidFill>
              </a:rPr>
              <a:t>www.xplore-dna.net</a:t>
            </a:r>
          </a:p>
        </p:txBody>
      </p:sp>
      <p:pic>
        <p:nvPicPr>
          <p:cNvPr id="2" name="Grafik 1" descr="Ein Bild, das Text, Schrift, Screenshot, Grafiken enthält.&#10;&#10;KI-generierte Inhalte können fehlerhaft sein.">
            <a:extLst>
              <a:ext uri="{FF2B5EF4-FFF2-40B4-BE49-F238E27FC236}">
                <a16:creationId xmlns:a16="http://schemas.microsoft.com/office/drawing/2014/main" id="{E365C3AB-553E-B2BF-0680-0BE529ABE2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7490" y="5744207"/>
            <a:ext cx="2733472" cy="9396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7392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8" name="Grafik 7" descr="Ein Bild, das Text, Schrift, Screenshot, Grafiken enthält.&#10;&#10;KI-generierte Inhalte können fehlerhaft sein.">
            <a:extLst>
              <a:ext uri="{FF2B5EF4-FFF2-40B4-BE49-F238E27FC236}">
                <a16:creationId xmlns:a16="http://schemas.microsoft.com/office/drawing/2014/main" id="{3E7916F5-5501-1610-D324-25F157FF3A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008" y="5551221"/>
            <a:ext cx="2733472" cy="9396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DB38F025-E9EB-2FA9-E458-E19FBBB89275}"/>
              </a:ext>
            </a:extLst>
          </p:cNvPr>
          <p:cNvSpPr txBox="1"/>
          <p:nvPr/>
        </p:nvSpPr>
        <p:spPr>
          <a:xfrm>
            <a:off x="212660" y="6120021"/>
            <a:ext cx="6773742" cy="64633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e-DE" b="1" dirty="0"/>
              <a:t>„Dieser rechtsradikale Aufkleber wurde von Unbekannten auf der Schultoilette aufgeklebt und widerspricht unseren Werten“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D079555-493E-4921-D5EA-853236A24C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" y="618424"/>
            <a:ext cx="4792980" cy="334518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BC990F7-3127-B75F-6561-FAB2E0284F96}"/>
              </a:ext>
            </a:extLst>
          </p:cNvPr>
          <p:cNvSpPr txBox="1"/>
          <p:nvPr/>
        </p:nvSpPr>
        <p:spPr>
          <a:xfrm>
            <a:off x="212660" y="305795"/>
            <a:ext cx="74980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b="1" dirty="0">
                <a:latin typeface="Comic Sans MS" panose="030F0702030302020204" pitchFamily="66" charset="0"/>
              </a:rPr>
              <a:t>Warum sind wir hier! #1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E90B8EA-7C36-7E0E-9F4B-90063442262A}"/>
              </a:ext>
            </a:extLst>
          </p:cNvPr>
          <p:cNvSpPr txBox="1"/>
          <p:nvPr/>
        </p:nvSpPr>
        <p:spPr>
          <a:xfrm>
            <a:off x="4732629" y="1779077"/>
            <a:ext cx="396024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dirty="0">
                <a:latin typeface="Comic Sans MS" panose="030F0702030302020204" pitchFamily="66" charset="0"/>
              </a:rPr>
              <a:t>Was bedeutet dieser rechtsradikale Aufkleber?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DC72AA7-5654-2B38-38EF-CCA44F4A5644}"/>
              </a:ext>
            </a:extLst>
          </p:cNvPr>
          <p:cNvSpPr txBox="1"/>
          <p:nvPr/>
        </p:nvSpPr>
        <p:spPr>
          <a:xfrm>
            <a:off x="121613" y="4068222"/>
            <a:ext cx="8208097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Schwarz-Weiß-Rot wurde während der Zeit der Weimarer Republik von nationalistischen und rechtsgerichteten Gruppen als Symbol der Ablehnung der demokratischen Ordnung genutzt. </a:t>
            </a:r>
          </a:p>
          <a:p>
            <a:pPr>
              <a:spcBef>
                <a:spcPts val="1200"/>
              </a:spcBef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Die Nationalsozialisten (Nazis) verwendeten sie in ihrer Flagge in Kombination mit dem Hakenkreuz. </a:t>
            </a:r>
          </a:p>
        </p:txBody>
      </p:sp>
    </p:spTree>
    <p:extLst>
      <p:ext uri="{BB962C8B-B14F-4D97-AF65-F5344CB8AC3E}">
        <p14:creationId xmlns:p14="http://schemas.microsoft.com/office/powerpoint/2010/main" val="282117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66BC39F5-5BFE-8EC8-A67C-19FF6882D46B}"/>
              </a:ext>
            </a:extLst>
          </p:cNvPr>
          <p:cNvSpPr txBox="1"/>
          <p:nvPr/>
        </p:nvSpPr>
        <p:spPr>
          <a:xfrm>
            <a:off x="261711" y="6454377"/>
            <a:ext cx="61163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hlinkClick r:id="rId3"/>
              </a:rPr>
              <a:t>https://youtu.be/drWsLLKfL3E</a:t>
            </a:r>
            <a:r>
              <a:rPr lang="de-DE" dirty="0"/>
              <a:t>   (Terra X)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A8BB604-2D44-915B-3DD1-BF4AEBE34534}"/>
              </a:ext>
            </a:extLst>
          </p:cNvPr>
          <p:cNvSpPr txBox="1"/>
          <p:nvPr/>
        </p:nvSpPr>
        <p:spPr>
          <a:xfrm>
            <a:off x="168993" y="116306"/>
            <a:ext cx="644619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200" b="1" noProof="0" dirty="0"/>
              <a:t>Wie es zum Holocaust gekommen ist</a:t>
            </a:r>
          </a:p>
        </p:txBody>
      </p:sp>
      <p:pic>
        <p:nvPicPr>
          <p:cNvPr id="8" name="Onlinemedien 7" title="Wie konnte es zum Holocaust kommen? | Terra X">
            <a:hlinkClick r:id="" action="ppaction://media"/>
            <a:extLst>
              <a:ext uri="{FF2B5EF4-FFF2-40B4-BE49-F238E27FC236}">
                <a16:creationId xmlns:a16="http://schemas.microsoft.com/office/drawing/2014/main" id="{CAB7A4E0-0F0B-F7DD-9C8F-3E3C0AC6F2A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61711" y="547193"/>
            <a:ext cx="10354341" cy="584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05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1D417E-5C29-3E56-199A-7AAD89FFD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22AA5F9-9AC9-8747-B4FA-178B9A618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E58A52B4-B666-16BB-CB4D-9A865184B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CF759DF-B8E7-99AC-F6DB-BA22F77682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id="{D7502E67-5A6A-DA0C-F08B-A8CA6CEFA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D6A84838-10FB-0F8A-1B95-C0AEC18A9C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8" name="Grafik 7" descr="Ein Bild, das Text, Schrift, Screenshot, Grafiken enthält.&#10;&#10;KI-generierte Inhalte können fehlerhaft sein.">
            <a:extLst>
              <a:ext uri="{FF2B5EF4-FFF2-40B4-BE49-F238E27FC236}">
                <a16:creationId xmlns:a16="http://schemas.microsoft.com/office/drawing/2014/main" id="{3E829097-FD36-278E-A12E-9C115D863E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008" y="5551221"/>
            <a:ext cx="2733472" cy="9396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BAC36952-B6C5-4564-043C-D4E00FE1FA9F}"/>
              </a:ext>
            </a:extLst>
          </p:cNvPr>
          <p:cNvSpPr txBox="1"/>
          <p:nvPr/>
        </p:nvSpPr>
        <p:spPr>
          <a:xfrm>
            <a:off x="4477570" y="1423846"/>
            <a:ext cx="289274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dirty="0">
                <a:latin typeface="Comic Sans MS" panose="030F0702030302020204" pitchFamily="66" charset="0"/>
              </a:rPr>
              <a:t>Wozu kann solche Hetze </a:t>
            </a:r>
            <a:br>
              <a:rPr lang="de-DE" sz="2800" b="1" dirty="0">
                <a:latin typeface="Comic Sans MS" panose="030F0702030302020204" pitchFamily="66" charset="0"/>
              </a:rPr>
            </a:br>
            <a:r>
              <a:rPr lang="de-DE" sz="2800" b="1" dirty="0">
                <a:latin typeface="Comic Sans MS" panose="030F0702030302020204" pitchFamily="66" charset="0"/>
              </a:rPr>
              <a:t>führen?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21ECE2C-62CF-877B-5C72-20A991AA8A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17516"/>
            <a:ext cx="4213860" cy="530352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ADA3986E-C6B9-66A1-A41E-8210B25A2F39}"/>
              </a:ext>
            </a:extLst>
          </p:cNvPr>
          <p:cNvSpPr txBox="1"/>
          <p:nvPr/>
        </p:nvSpPr>
        <p:spPr>
          <a:xfrm>
            <a:off x="212660" y="305795"/>
            <a:ext cx="74980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b="1" dirty="0">
                <a:latin typeface="Comic Sans MS" panose="030F0702030302020204" pitchFamily="66" charset="0"/>
              </a:rPr>
              <a:t>Warum sind wir hier! #2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34C2FC4-5CC0-34E4-7963-FEECAD791ADF}"/>
              </a:ext>
            </a:extLst>
          </p:cNvPr>
          <p:cNvSpPr txBox="1"/>
          <p:nvPr/>
        </p:nvSpPr>
        <p:spPr>
          <a:xfrm>
            <a:off x="596576" y="6021036"/>
            <a:ext cx="6773742" cy="64633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de-DE"/>
            </a:defPPr>
            <a:lvl1pPr>
              <a:defRPr b="1"/>
            </a:lvl1pPr>
          </a:lstStyle>
          <a:p>
            <a:r>
              <a:rPr lang="de-DE" dirty="0"/>
              <a:t>„Dieser rassistische Aufkleber wurde von Unbekannten auf der Schultoilette aufgeklebt und widerspricht unseren Werten“</a:t>
            </a:r>
          </a:p>
        </p:txBody>
      </p:sp>
    </p:spTree>
    <p:extLst>
      <p:ext uri="{BB962C8B-B14F-4D97-AF65-F5344CB8AC3E}">
        <p14:creationId xmlns:p14="http://schemas.microsoft.com/office/powerpoint/2010/main" val="3856305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524E30A6-3B5B-E440-AD2F-FE2413B85A0F}"/>
              </a:ext>
            </a:extLst>
          </p:cNvPr>
          <p:cNvSpPr txBox="1"/>
          <p:nvPr/>
        </p:nvSpPr>
        <p:spPr>
          <a:xfrm>
            <a:off x="137596" y="6191376"/>
            <a:ext cx="49337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hlinkClick r:id="rId3"/>
              </a:rPr>
              <a:t>https://youtu.be/MpcAaLKBwJs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by </a:t>
            </a:r>
            <a:r>
              <a:rPr lang="de-DE" sz="1800" dirty="0"/>
              <a:t>wfaa.com</a:t>
            </a:r>
            <a:r>
              <a:rPr lang="de-DE" dirty="0"/>
              <a:t>  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BE3A805-57E5-4EDA-9E43-C91128C39E9C}"/>
              </a:ext>
            </a:extLst>
          </p:cNvPr>
          <p:cNvSpPr txBox="1"/>
          <p:nvPr/>
        </p:nvSpPr>
        <p:spPr>
          <a:xfrm>
            <a:off x="154922" y="202458"/>
            <a:ext cx="644619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200" b="1" dirty="0"/>
              <a:t>Wozu rassistisches Mobbing führen kann!</a:t>
            </a:r>
            <a:endParaRPr lang="en-US" sz="2200" b="1" dirty="0"/>
          </a:p>
        </p:txBody>
      </p:sp>
      <p:pic>
        <p:nvPicPr>
          <p:cNvPr id="6" name="Onlinemedien 5" title="Texas family blames bullying over immigration status for 11-year-old's death by suicide">
            <a:hlinkClick r:id="" action="ppaction://media"/>
            <a:extLst>
              <a:ext uri="{FF2B5EF4-FFF2-40B4-BE49-F238E27FC236}">
                <a16:creationId xmlns:a16="http://schemas.microsoft.com/office/drawing/2014/main" id="{C3007DB4-AE50-94A4-FD14-D9675D528FB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66252" y="794808"/>
            <a:ext cx="9272922" cy="52351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37EF49BC-C8DC-57E6-E0CC-1B3C24349E21}"/>
              </a:ext>
            </a:extLst>
          </p:cNvPr>
          <p:cNvSpPr txBox="1"/>
          <p:nvPr/>
        </p:nvSpPr>
        <p:spPr>
          <a:xfrm>
            <a:off x="3479247" y="6191376"/>
            <a:ext cx="6059927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de-DE"/>
            </a:defPPr>
            <a:lvl1pPr>
              <a:defRPr b="1"/>
            </a:lvl1pPr>
          </a:lstStyle>
          <a:p>
            <a:r>
              <a:rPr lang="de-DE" sz="1600" dirty="0"/>
              <a:t>In Deutschland bietet die Telefonseelsorge unter 0800 111 0111 (kostenfrei &amp; anonym) rund um die Uhr Unterstützung."</a:t>
            </a:r>
          </a:p>
        </p:txBody>
      </p:sp>
    </p:spTree>
    <p:extLst>
      <p:ext uri="{BB962C8B-B14F-4D97-AF65-F5344CB8AC3E}">
        <p14:creationId xmlns:p14="http://schemas.microsoft.com/office/powerpoint/2010/main" val="166568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524E30A6-3B5B-E440-AD2F-FE2413B85A0F}"/>
              </a:ext>
            </a:extLst>
          </p:cNvPr>
          <p:cNvSpPr txBox="1"/>
          <p:nvPr/>
        </p:nvSpPr>
        <p:spPr>
          <a:xfrm>
            <a:off x="285153" y="6372904"/>
            <a:ext cx="61163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hlinkClick r:id="rId3"/>
              </a:rPr>
              <a:t>https://youtu.be/I8rtUNc_7gU</a:t>
            </a:r>
            <a:r>
              <a:rPr lang="de-DE" dirty="0"/>
              <a:t> (</a:t>
            </a:r>
            <a:r>
              <a:rPr lang="de-DE" sz="1800" dirty="0"/>
              <a:t>ZEIT ONLINE )</a:t>
            </a:r>
            <a:endParaRPr lang="de-DE" dirty="0"/>
          </a:p>
        </p:txBody>
      </p:sp>
      <p:pic>
        <p:nvPicPr>
          <p:cNvPr id="3" name="Onlinemedien 2" title="Alltagsrassismus: Die Frage nach der Herkunft kann zur Belastung werden">
            <a:hlinkClick r:id="" action="ppaction://media"/>
            <a:extLst>
              <a:ext uri="{FF2B5EF4-FFF2-40B4-BE49-F238E27FC236}">
                <a16:creationId xmlns:a16="http://schemas.microsoft.com/office/drawing/2014/main" id="{FA988C7D-EA6C-76AC-E407-9852C699082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61714" y="237691"/>
            <a:ext cx="10711088" cy="604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4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Rectangle 6">
            <a:extLst>
              <a:ext uri="{FF2B5EF4-FFF2-40B4-BE49-F238E27FC236}">
                <a16:creationId xmlns:a16="http://schemas.microsoft.com/office/drawing/2014/main" id="{3677BAFB-3BD3-41BB-9107-FAE224AE2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1" name="Oval 8">
            <a:extLst>
              <a:ext uri="{FF2B5EF4-FFF2-40B4-BE49-F238E27FC236}">
                <a16:creationId xmlns:a16="http://schemas.microsoft.com/office/drawing/2014/main" id="{E6823A9B-C188-42D4-847C-3AD928DB1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42784" y="253140"/>
            <a:ext cx="6184555" cy="6184555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2" name="Oval 10">
            <a:extLst>
              <a:ext uri="{FF2B5EF4-FFF2-40B4-BE49-F238E27FC236}">
                <a16:creationId xmlns:a16="http://schemas.microsoft.com/office/drawing/2014/main" id="{34B557F3-1A0C-4749-A6DB-EAC082DF3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4848" y="253140"/>
            <a:ext cx="6184555" cy="6184555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253" name="Oval 12">
            <a:extLst>
              <a:ext uri="{FF2B5EF4-FFF2-40B4-BE49-F238E27FC236}">
                <a16:creationId xmlns:a16="http://schemas.microsoft.com/office/drawing/2014/main" id="{55D55AA6-3751-494F-868A-DCEDC5CE8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03723" y="136525"/>
            <a:ext cx="6184555" cy="618455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A8AF59-CEA0-64E0-4770-2D6FF279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965580"/>
            <a:ext cx="5204489" cy="31605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de-DE" sz="4200" b="1" i="0" u="none" strike="noStrike" kern="1200" noProof="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Wer hat einen Migrationshintergrund in der Familie?</a:t>
            </a:r>
            <a:endParaRPr lang="de-DE" sz="4200" b="1" kern="1200" noProof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4" name="Graphic 212">
            <a:extLst>
              <a:ext uri="{FF2B5EF4-FFF2-40B4-BE49-F238E27FC236}">
                <a16:creationId xmlns:a16="http://schemas.microsoft.com/office/drawing/2014/main" id="{4D4C00DC-4DC6-4CD2-9E31-F17E6CEBC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55" name="Graphic 212">
            <a:extLst>
              <a:ext uri="{FF2B5EF4-FFF2-40B4-BE49-F238E27FC236}">
                <a16:creationId xmlns:a16="http://schemas.microsoft.com/office/drawing/2014/main" id="{D82AB1B2-7970-42CF-8BF5-567C69E9F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grpSp>
        <p:nvGrpSpPr>
          <p:cNvPr id="256" name="Graphic 190">
            <a:extLst>
              <a:ext uri="{FF2B5EF4-FFF2-40B4-BE49-F238E27FC236}">
                <a16:creationId xmlns:a16="http://schemas.microsoft.com/office/drawing/2014/main" id="{66FB5A75-BDE2-4F12-A95B-C48788A76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80947" y="1755501"/>
            <a:ext cx="1598829" cy="531293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C86CBC8-A814-4C0C-A287-7C549693D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AA52F4F-14E6-402F-A196-668B9CA9BC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C10FB9CA-E7FA-462C-B537-F1224ED1A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8469AE7-A75B-4F37-850B-EF5974ABE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7" name="Graphic 4">
            <a:extLst>
              <a:ext uri="{FF2B5EF4-FFF2-40B4-BE49-F238E27FC236}">
                <a16:creationId xmlns:a16="http://schemas.microsoft.com/office/drawing/2014/main" id="{63301095-70B2-49AA-8DA9-A35629AD6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97506" y="4175798"/>
            <a:ext cx="1861486" cy="1861665"/>
            <a:chOff x="5734053" y="3067000"/>
            <a:chExt cx="724484" cy="724549"/>
          </a:xfrm>
          <a:solidFill>
            <a:schemeClr val="bg1"/>
          </a:solidFill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218E08C-0BEA-45C2-8C09-4141DDDA0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067000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32F6090-14E0-44C6-B9FC-C91047BCDC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FDB9402B-335C-4892-9E7C-C400E95BE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7A4371D-4448-409A-93F3-0C92E3EBD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780149CB-4B8F-4FD1-AC5E-25670C9EA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92D49A1A-35B0-4620-9D1E-A782A0E97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FF46F08-B1E4-44C1-BD4A-4191D6EAD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8DB16610-3D81-4E5C-850D-5D1245C0D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2624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E05501B2-83AC-4299-BE5A-8CA16B408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2624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07CF1B90-3B3A-403E-A94F-8B82945D07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6A1CBA9-4AC1-4C42-9429-3FF31DF28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21318D9B-FD39-402A-ADFA-0E6CC789A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33FB08F-B346-47C0-A7CD-1DE53E6C0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12624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93AD6F2-6408-4A8E-9749-CB7388EF3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15D9D2F-1568-4BE3-A54A-69F52492B0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85393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9AB547A7-0D80-491F-98B4-C6B7CC4F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7E2693CD-DAF5-4B26-9A2F-17673BF31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A96EEE12-952A-4693-B161-D7071D601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F4228DCC-1611-4BDC-90AA-231F67EB11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DA163C3C-D3DF-461F-B6A8-90C7C227D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4D021D29-2980-41C3-AB83-DA93C105B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AC09C1FA-1A9D-49A7-9D73-8B777140A3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244637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B8D8CD4-7B9B-48A5-BC59-0CB859354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24463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224D0A27-A8B0-4020-9399-24127726E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8E8EBA-9F8C-4650-B9BE-38A0A56BCF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A460BB3-2605-4AA2-AE1D-B9FB61EBF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1E2E38EE-DBBE-4CC1-9498-E7193E1B2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2446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BF191D5C-7D2A-4408-A8F2-389D2360F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8F7193B-B379-4921-9F17-1841D5061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03786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B4C5E53C-6003-4F74-B1CA-C7EA1E499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CB97B2B1-1CF5-46A5-940D-AB8F57F5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0783F4F1-D8CE-4453-B79B-AD976E272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A7A4C9-F24F-4F00-A2FA-29E788A0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B694A32-59D6-46E3-8CE4-E4C485C2C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983EBB4C-28FF-41C6-90D6-5F30FC0868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707659D-8AE9-49B5-AB29-ECC099F49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63031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5C987ECC-9573-46EA-9C4A-7C3CAE39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6302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DAF6708-18C2-4082-B024-6CEA32AE0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72CBB5AE-39E2-4D9B-A834-64D31B003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4592DE98-77BF-4E8E-AEB4-1934207BA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5AF5D9A0-BA94-4D2B-8479-26C55355B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63031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CAA6A8E-7ACF-4EF7-AAD6-734A009DC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D3DD3695-F212-4BAD-BBB3-EC1F62474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22181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B1B3ECB-7594-4C5C-B62B-E686C0A89E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5EE54C3C-D9E5-4782-B8F6-058EB2D63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AE78EEE-DC43-44E1-AB47-ACB80F94B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847D67EF-1141-4582-866E-FE02FB2360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99ECC931-60A1-4628-A34B-4B68DA3CC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A587D2BE-3417-44AE-BEEF-57F88CECB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FCEB2ED3-A08D-4286-B75D-893289F3F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7C7DB7BB-8173-4377-85B0-032B7BDAB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93EF69B4-3F48-4509-8BF8-926E23BC1D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C1A86650-1EF5-46E3-885D-96985105A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47EBBDE2-BD90-481F-A671-34E2186FB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87DAF1CB-838D-4C5C-8FB7-76BF677FEB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64573DA8-D2F3-4644-AC79-83843615C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2624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41AB53B8-0D5C-44BD-A2A9-ABBF659E1F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9B7FA60-B453-4877-8D47-CA1209DF9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A6D2414-BCCC-40E8-B990-47642EFE96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0F37C2B-B7E6-420D-AD39-3AE4A2FBE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2624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F6417E45-D7FC-40B8-AD49-941B28D18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2624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2A8D1963-0C59-476C-AAFA-A7AF4FF50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8539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6BE777A9-EC29-46FC-AD21-AC7FD89B1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3BA1CE-93FB-42C7-8381-765E50023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7F30F275-ADC8-4FD1-8B4B-673B37517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DB20529C-F2DD-4607-8DEE-19A932968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B8029A9A-DFF9-49CE-8CEE-95A6695F3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85391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6822C2EC-B05D-4CE6-9D59-164769D0E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244634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53A0760F-F576-4A97-94AF-8BBE590844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CA76721C-646A-4910-AD1A-BE6B6776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065D4766-CAEC-4074-A9E2-6110A1238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4F1A0AC6-319D-49D8-A4FB-17A70E8E8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79502B48-2B92-45BF-B9AC-1102B38078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24463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6363AFA7-321F-431C-B2FD-ADCB4D24B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3EDDE1B-7379-4973-8CFD-F3C737104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F20B58A-2DB8-46B2-9E93-9C8C817DC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A5A3EF12-3DA1-4505-A44B-1B9634887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B08812B-9264-47E7-8EC8-1233869F6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2A29F226-A243-410B-BEE4-EBA9DD76F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0378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9DF57348-F837-475C-A7AA-3C7210041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63028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1E41B89A-9A45-4947-ADB0-940040049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6C1F1525-32BC-46E1-84E6-C2BB88730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C73A8972-BA44-40C6-B045-83E78C4D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C196E956-03D1-4F79-826A-A2F5E3DE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6302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ADA7B07B-EAC8-4FA5-B14F-3ABF8BA7A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63029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93C28672-FF9E-4FE0-AC47-2FDD26CD7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4221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E347BAB3-EA9C-4ADD-AE5E-28F2E3C53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321920C4-EE31-4F03-A0D5-A280D3F4B1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6EBB3D05-4C78-4F10-8D03-8909DBCFB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42217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FC65F531-84E4-463F-8791-EB6EDFA63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4221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A63BB6A3-D482-43F2-9F5F-20E163CC4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ABDCCD34-EB5D-4194-8A28-1424E98AE4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81330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F058544E-163D-4FFF-9A69-0B3A3F2D66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11041486-0577-4F0E-8DD5-5E20E2672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71D11099-C84E-43AC-9F20-92460E170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E598FB87-8AFF-4C56-9E2C-776F4641E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7701E761-16DE-4350-9718-DD81B37FB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552E747F-E415-4348-A11A-4CABCB64B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C6472F13-E6DE-4469-9563-F478261B6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4057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5C72FE15-910B-4622-A14C-AFA2DFCC02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BAB8F759-DEFA-4D35-B76E-6D3034FB7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A1BBCEBD-DCE2-4354-B878-49ABEC367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2CBB3A18-0021-403F-8E24-8805829B4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8FDF7AAC-1EC6-4409-90AB-DBB984883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5B9999E8-7D25-4049-8328-685B556DC6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E77FC8A9-DEAE-424D-B460-12E0F3268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997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54F9C69A-0DCF-444A-B970-32B412048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8BD94DDA-54FF-48EE-9DAC-C0EA6F91D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E18A6989-0132-4CB7-BB68-EEBC4E080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A1357332-D19F-4C2B-B474-21D5539B9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295C7590-8B80-428C-95A9-638B26542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CA0E8A31-7520-4726-9D96-43BA87407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9407EEE0-5D8E-4CCC-A91B-0CB523227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3" y="365896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3799DFCC-868B-4257-B530-8E8D616CC5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99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F7F5EEB5-FE82-45A8-97C4-88460ABAFB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49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CD76E4C7-EB07-499D-9BC3-FF39C8B61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86EFDF8D-E5F7-4EB8-B8DA-3CC7E21D88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2CA6506B-EACA-4FB2-81AB-E028F4478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0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193E4771-2787-4901-93D8-7E90F3F479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0EA31773-15F1-4605-8787-6891ABB21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71811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1302C213-2CD5-4168-9534-111E6E81A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B9B36C24-2336-41FD-BAC4-6CD69DFD5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CA3AFAFE-D376-4A7B-928B-833531472D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7C685A00-A4F7-4250-BAAA-70978DADE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E52682F3-EDD5-4BDC-BB19-A4540873A8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C5E1880-CFBA-4547-9C23-6D2C43304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439AAF4F-2AAD-4A02-A7FA-FE28D5286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7" y="3777362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05614144-9309-41ED-8E05-839A6EEFF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1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24324D6F-A81D-45F2-BA36-C53F1AB0C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3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6B00668D-07BC-47CF-9D1E-F94EC7C56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701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BCF78A89-29F2-4973-8463-DF3C57EFB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54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F5BCB645-FB02-40FC-99A4-06CA3F1B2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102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F6115A3A-2FBE-4633-A426-37D05BC07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50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AEFD8D2F-B95A-4C0A-AE85-53171B29F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481330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4DD4F397-1F35-4E06-8EC1-8F58C5191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B031E5E0-C77D-49F7-ADF2-258D23052D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3F044DE9-FE64-4C30-8191-7E1547880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9B18BCEB-85ED-4077-ACB7-FEB2F6443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00C0927E-2CCF-4F8E-8A54-22B8A93C97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48132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D0C3350E-04F5-4FED-9991-4DD964E099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4057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F43D0338-A6C9-4866-8D0C-072664518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405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40EA171B-27E2-4100-9D5F-123CF6E7F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22FD540C-F3DF-40F5-B2BE-BBD113EF4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57768D93-FAD4-4236-969B-B8EE8E88F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405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0F5E0490-21C2-4EF6-950D-38814F32C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40588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8E981C9B-710F-4034-AE82-28B1B07245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997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CC62C2CC-DBAE-4877-8F55-02FE00AE8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D8F57D8B-1988-441F-9DAE-A525DA5E9D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6715F028-3A13-4D5F-86C4-74C0AD81D6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DC6C9B50-47B3-44E7-B897-43D010A18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9973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F3F602F0-702E-4D5F-A4FC-0E602C02B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9F379870-B34C-4DFC-9F0A-BDAB8C89F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6589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641092AC-FED1-4D1D-B57C-0AC883CA95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EA8A0B5E-5BB1-46AF-AC31-7D3756F35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1C519384-2192-432B-B768-64B4BC2DA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13C77A9D-44F0-4289-A611-D8AF81357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0A54AEDC-E418-4E02-A713-6CE30C0CD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1" y="36589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24FECFE3-9F31-47B0-B17F-CF2A1CEE8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9" y="371813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68167DF4-8B16-419B-B7BA-2FD5FF6CC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A543D24F-44C0-4DDF-A30E-8C8407548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63DEAE3C-3931-41EE-B4A1-F9385602B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B11945CD-32F6-4C09-82AF-551051231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92" y="371812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9109F44F-512F-4792-AED2-ECA80DDE16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0" y="37181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29B9E19B-BC56-46F2-BFFF-1688CEA55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77737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F573BDDE-4AED-43FB-B8D1-B5F3708931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EFFDA684-6DFF-4629-830E-6F2ACAB8C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6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92E23250-6349-4726-AF61-08A57B3A2E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55" y="377735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8536AAE6-5497-4B0A-9C9F-4EAA1BB32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314" y="377745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52B72898-B9DE-4574-BB20-0C317954D4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25068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Rectangle 224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D9DFE8A5-DCEC-4A43-B613-D62AC8C57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6528" y="642902"/>
            <a:ext cx="5290997" cy="5290997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5608F6B8-DDC9-422E-B241-3222341D7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5931" y="631672"/>
            <a:ext cx="5290997" cy="5290997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26B7664A-BE61-4A65-B937-A31E08B8B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0502" y="536920"/>
            <a:ext cx="5290997" cy="529099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A8AF59-CEA0-64E0-4770-2D6FF279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6768" y="2131757"/>
            <a:ext cx="4339988" cy="18603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de-DE" sz="3000" b="1" i="0" u="none" strike="noStrike" kern="1200" noProof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Wer hat Kolleginnen oder Kollegen/ Freundinnen oder Freunde mit Migrationshintergrund?</a:t>
            </a:r>
            <a:endParaRPr lang="de-DE" sz="3000" b="1" kern="1200" noProof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33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662598"/>
            <a:ext cx="574267" cy="574267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35" name="Graphic 212">
            <a:extLst>
              <a:ext uri="{FF2B5EF4-FFF2-40B4-BE49-F238E27FC236}">
                <a16:creationId xmlns:a16="http://schemas.microsoft.com/office/drawing/2014/main" id="{14A1FA07-A873-4AB3-8D01-CFEEEA8CA4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662598"/>
            <a:ext cx="574267" cy="574267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37" name="Freeform: Shape 236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955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9" name="Freeform: Shape 238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929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2901" y="457804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3" name="Oval 242">
            <a:extLst>
              <a:ext uri="{FF2B5EF4-FFF2-40B4-BE49-F238E27FC236}">
                <a16:creationId xmlns:a16="http://schemas.microsoft.com/office/drawing/2014/main" id="{331C48F7-8F88-43DC-B1A6-2967CF5AF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2901" y="4578041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45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1959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Rectangle 200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31" name="Group 202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: Shape 204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233" name="Freeform: Shape 206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Freeform: Shape 208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Freeform: Shape 210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A8AF59-CEA0-64E0-4770-2D6FF279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132" y="666886"/>
            <a:ext cx="5786232" cy="30111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de-DE" sz="4000" b="1" i="0" u="none" strike="noStrike" kern="1200" noProof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Wer hat schon rassistische Erfahrungen gemacht?</a:t>
            </a:r>
            <a:endParaRPr lang="de-DE" sz="4000" b="1" kern="1200" noProof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36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37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38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18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20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21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42" name="Oval 223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3" name="Oval 225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0" name="Freeform: Shape 229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C7A9D387-CD58-AF33-A4C3-2A204D0EF99F}"/>
              </a:ext>
            </a:extLst>
          </p:cNvPr>
          <p:cNvSpPr/>
          <p:nvPr/>
        </p:nvSpPr>
        <p:spPr>
          <a:xfrm>
            <a:off x="9677620" y="4440255"/>
            <a:ext cx="3416828" cy="3501718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81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Breitbild</PresentationFormat>
  <Paragraphs>43</Paragraphs>
  <Slides>14</Slides>
  <Notes>2</Notes>
  <HiddenSlides>0</HiddenSlides>
  <MMClips>4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Comic Sans MS</vt:lpstr>
      <vt:lpstr>Office</vt:lpstr>
      <vt:lpstr>Schule ohne Rassismus /  Schule mit Courage /  Wir stehen auf!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Wer hat einen Migrationshintergrund in der Familie?</vt:lpstr>
      <vt:lpstr>Wer hat Kolleginnen oder Kollegen/ Freundinnen oder Freunde mit Migrationshintergrund?</vt:lpstr>
      <vt:lpstr>Wer hat schon rassistische Erfahrungen gemacht?</vt:lpstr>
      <vt:lpstr>Wer denkt, dass Rassismus die Gesellschaft spalten kann? </vt:lpstr>
      <vt:lpstr>Wer kann sich vorstellen, konstruktiv gegen Rassismus vorzugehen, um die Gesellschaft vor Hass und Spaltung zu bewahren?</vt:lpstr>
      <vt:lpstr>Aufklärung</vt:lpstr>
      <vt:lpstr>PowerPoint-Präsentation</vt:lpstr>
      <vt:lpstr>Lasst uns Zukunft gemeinsam gestalten! www.xplore-dna.net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Enes Meletli</dc:creator>
  <cp:lastModifiedBy>Stefan Manemann</cp:lastModifiedBy>
  <cp:revision>37</cp:revision>
  <dcterms:created xsi:type="dcterms:W3CDTF">2025-02-14T10:16:35Z</dcterms:created>
  <dcterms:modified xsi:type="dcterms:W3CDTF">2025-03-27T17:20:33Z</dcterms:modified>
</cp:coreProperties>
</file>